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2" r:id="rId16"/>
    <p:sldId id="271" r:id="rId17"/>
    <p:sldId id="273" r:id="rId18"/>
  </p:sldIdLst>
  <p:sldSz cx="10058400" cy="7772400"/>
  <p:notesSz cx="7010400" cy="9296400"/>
  <p:defaultTextStyle>
    <a:defPPr>
      <a:defRPr lang="en-US"/>
    </a:defPPr>
    <a:lvl1pPr marL="0" algn="l" defTabSz="457146" rtl="0" eaLnBrk="1" latinLnBrk="0" hangingPunct="1">
      <a:defRPr sz="1799" kern="1200">
        <a:solidFill>
          <a:schemeClr val="tx1"/>
        </a:solidFill>
        <a:latin typeface="+mn-lt"/>
        <a:ea typeface="+mn-ea"/>
        <a:cs typeface="+mn-cs"/>
      </a:defRPr>
    </a:lvl1pPr>
    <a:lvl2pPr marL="457146" algn="l" defTabSz="457146" rtl="0" eaLnBrk="1" latinLnBrk="0" hangingPunct="1">
      <a:defRPr sz="1799" kern="1200">
        <a:solidFill>
          <a:schemeClr val="tx1"/>
        </a:solidFill>
        <a:latin typeface="+mn-lt"/>
        <a:ea typeface="+mn-ea"/>
        <a:cs typeface="+mn-cs"/>
      </a:defRPr>
    </a:lvl2pPr>
    <a:lvl3pPr marL="914294" algn="l" defTabSz="457146" rtl="0" eaLnBrk="1" latinLnBrk="0" hangingPunct="1">
      <a:defRPr sz="1799" kern="1200">
        <a:solidFill>
          <a:schemeClr val="tx1"/>
        </a:solidFill>
        <a:latin typeface="+mn-lt"/>
        <a:ea typeface="+mn-ea"/>
        <a:cs typeface="+mn-cs"/>
      </a:defRPr>
    </a:lvl3pPr>
    <a:lvl4pPr marL="1371440" algn="l" defTabSz="457146" rtl="0" eaLnBrk="1" latinLnBrk="0" hangingPunct="1">
      <a:defRPr sz="1799" kern="1200">
        <a:solidFill>
          <a:schemeClr val="tx1"/>
        </a:solidFill>
        <a:latin typeface="+mn-lt"/>
        <a:ea typeface="+mn-ea"/>
        <a:cs typeface="+mn-cs"/>
      </a:defRPr>
    </a:lvl4pPr>
    <a:lvl5pPr marL="1828586" algn="l" defTabSz="457146" rtl="0" eaLnBrk="1" latinLnBrk="0" hangingPunct="1">
      <a:defRPr sz="1799" kern="1200">
        <a:solidFill>
          <a:schemeClr val="tx1"/>
        </a:solidFill>
        <a:latin typeface="+mn-lt"/>
        <a:ea typeface="+mn-ea"/>
        <a:cs typeface="+mn-cs"/>
      </a:defRPr>
    </a:lvl5pPr>
    <a:lvl6pPr marL="2285732" algn="l" defTabSz="457146" rtl="0" eaLnBrk="1" latinLnBrk="0" hangingPunct="1">
      <a:defRPr sz="1799" kern="1200">
        <a:solidFill>
          <a:schemeClr val="tx1"/>
        </a:solidFill>
        <a:latin typeface="+mn-lt"/>
        <a:ea typeface="+mn-ea"/>
        <a:cs typeface="+mn-cs"/>
      </a:defRPr>
    </a:lvl6pPr>
    <a:lvl7pPr marL="2742880" algn="l" defTabSz="457146" rtl="0" eaLnBrk="1" latinLnBrk="0" hangingPunct="1">
      <a:defRPr sz="1799" kern="1200">
        <a:solidFill>
          <a:schemeClr val="tx1"/>
        </a:solidFill>
        <a:latin typeface="+mn-lt"/>
        <a:ea typeface="+mn-ea"/>
        <a:cs typeface="+mn-cs"/>
      </a:defRPr>
    </a:lvl7pPr>
    <a:lvl8pPr marL="3200026" algn="l" defTabSz="457146" rtl="0" eaLnBrk="1" latinLnBrk="0" hangingPunct="1">
      <a:defRPr sz="1799" kern="1200">
        <a:solidFill>
          <a:schemeClr val="tx1"/>
        </a:solidFill>
        <a:latin typeface="+mn-lt"/>
        <a:ea typeface="+mn-ea"/>
        <a:cs typeface="+mn-cs"/>
      </a:defRPr>
    </a:lvl8pPr>
    <a:lvl9pPr marL="3657172" algn="l" defTabSz="457146"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854" autoAdjust="0"/>
  </p:normalViewPr>
  <p:slideViewPr>
    <p:cSldViewPr snapToGrid="0">
      <p:cViewPr varScale="1">
        <p:scale>
          <a:sx n="89" d="100"/>
          <a:sy n="89" d="100"/>
        </p:scale>
        <p:origin x="18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4T18:07:32.537"/>
    </inkml:context>
    <inkml:brush xml:id="br0">
      <inkml:brushProperty name="width" value="0.05" units="cm"/>
      <inkml:brushProperty name="height" value="0.05" units="cm"/>
    </inkml:brush>
  </inkml:definitions>
  <inkml:trace contextRef="#ctx0" brushRef="#br0">1 64 24575,'25'-11'0,"1"1"0,0 1 0,0 1 0,1 1 0,0 2 0,41-4 0,-15 6 0,0 2 0,74 7 0,-102-2 0,0 0 0,-1 2 0,0 0 0,0 2 0,-1 1 0,0 0 0,-1 2 0,29 18 0,-22-10 0,0 2 0,-1 1 0,-2 1 0,0 1 0,28 35 0,110 126 0,-97-109 0,-34-40 0,-1 1 0,-1 2 0,48 82 0,-62-91 0,2-1 0,27 33 0,-25-36 0,-1 2 0,25 45 0,8 40 0,-5 2 0,40 142 0,-43-127 0,-32-97 0,0 1 0,-2 0 0,-2 0 0,-1 1 0,-2 1 0,3 44 0,-7-29 0,4 1 0,14 65 0,-9-65 0,6 108 0,-16-125 0,-1 8 0,2 0 0,13 76 0,2-27 0,-5 1 0,-3 1 0,-5 112 0,-5-92 0,-17 331 0,-13-201 0,21-163 0,4 1 0,8 135 0,1-71 0,-3-133 0,-6 204 0,2-178 0,-1 0 0,-2-1 0,-19 59 0,10-53 0,-3 0 0,-2-1 0,-1-1 0,-32 44 0,-122 148 0,107-147 0,39-49 0,-2-1 0,-2-2 0,-1-1 0,-2-2 0,-1-1 0,-62 38 0,93-64 0,0-1 0,-1-1 0,1 1 0,-1-1 0,1-1 0,-1 1 0,0-1 0,0-1 0,0 0 0,0 0 0,0 0 0,0-1 0,-1 0 0,1 0 0,-11-3 0,8 0 0,0 0 0,1-1 0,-1-1 0,1 1 0,0-1 0,0-1 0,0 0 0,1-1 0,-16-13 0,-5-10 0,2-2 0,1 0 0,2-2 0,-36-62 0,46 73 0,2-2 0,0 0 0,2 0 0,0-1 0,2-1 0,1 1 0,1-2 0,2 1 0,0-1 0,2 1 0,0-45 0,2-78 0,6-191 0,-4 328 0,1 1 0,1-1 0,0 1 0,0 0 0,2 0 0,-1 0 0,11-18 0,52-74 0,-30 50 0,-7 6 0,139-195 0,-13 79 0,-153 161 0,12-10 0,0 1 0,0 0 0,1 2 0,0 0 0,1 0 0,27-10 0,115-33 0,-127 43 0,11 1 0,0 2 0,1 2 0,0 2 0,0 2 0,59 5 0,1-1 0,-36-5 0,-47 0 0,0 1 0,1 1 0,-1 1 0,1 0 0,-1 2 0,0 0 0,37 12 0,-1 13 0,0 3 0,99 74 0,-18-11 0,108 43 0,-211-120 0,2-2 0,0-1 0,0-1 0,1-3 0,0-1 0,1-2 0,0-1 0,0-2 0,42-2 0,-28 3-1365,-34 1-5461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2:02:47.336"/>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4T18:07:44.993"/>
    </inkml:context>
    <inkml:brush xml:id="br0">
      <inkml:brushProperty name="width" value="0.05" units="cm"/>
      <inkml:brushProperty name="height" value="0.05" units="cm"/>
      <inkml:brushProperty name="color" value="#D9D9D9"/>
    </inkml:brush>
  </inkml:definitions>
  <inkml:trace contextRef="#ctx0" brushRef="#br0">0 1798 24575,'13'0'0,"1"-1"0,-1-1 0,0 0 0,0-1 0,0-1 0,-1 1 0,1-2 0,-1 0 0,18-10 0,6-7 0,55-43 0,-44 29 0,-11 7 0,45-45 0,22-20 0,-59 56 0,-2-2 0,43-52 0,-16 17 0,-19 16 0,-3-1 0,72-122 0,23-32 0,-23 25 0,-60 90 0,-46 76 0,17-43 0,-23 48 0,0 0 0,2 1 0,0 0 0,23-31 0,5 0 0,-24 30 0,1 0 0,22-22 0,-30 35 0,1-1 0,0 1 0,0 0 0,0 0 0,1 1 0,0 0 0,0 0 0,0 1 0,15-4 0,-6 3 0,0 1 0,0 1 0,0 1 0,0 0 0,0 2 0,0-1 0,30 7 0,3 4 0,61 22 0,-108-32 0,22 10 0,0 1 0,-1 0 0,0 2 0,-1 1 0,0 1 0,-2 0 0,0 2 0,-1 1 0,31 36 0,-31-27 0,0 0 0,-2 2 0,-2 0 0,-1 1 0,-1 1 0,-1 0 0,-2 1 0,-1 0 0,-2 0 0,-1 1 0,-2 0 0,-1 1 0,-2 52 0,-3 316 0,-1-387 0,0-1 0,0 1 0,-2-1 0,0 0 0,-1 0 0,0 0 0,-1-1 0,-14 25 0,-16 42 0,21-42 0,-3-2 0,-40 65 0,24-45 0,19-34 0,-1 0 0,-20 21 0,-8 11 0,31-39 0,0-1 0,-20 17 0,-16 19 0,-15 10 0,47-48 0,1 2 0,-18 21 0,-206 249 0,221-261 0,10-13 0,0 1 0,-1-1 0,0-1 0,0 0 0,-1 0 0,-14 8 0,-12 6 0,0 1 0,2 2 0,1 2 0,-35 38 0,39-35 0,-5 4 0,2 2 0,-52 78 0,-19 31 0,6-10 0,34-25 0,39-65 0,-2-1 0,-43 55 0,51-74 0,0 1 0,2 0 0,-18 43 0,-12 19 0,24-44 0,2 1 0,-29 93 0,18-46 0,-3 36 0,27-97 0,-6 28 0,3 2 0,-3 69 0,13-100 0,1-18 0,0 0 0,-1 1 0,0-1 0,-2 0 0,1 0 0,-2 0 0,0 0 0,-9 22 0,4-15 0,2 0 0,0 0 0,1 1 0,2 0 0,-5 44 0,0-2 0,1 8 0,3 0 0,6 110 0,2-59 0,-2-100 0,1 0 0,1 0 0,2-1 0,0 1 0,1-1 0,17 38 0,69 126 0,-73-152 0,18 34 0,3-2 0,3-3 0,3-1 0,2-2 0,3-2 0,77 68 0,-100-107 0,1 0 0,1-2 0,0-1 0,1-2 0,54 18 0,-59-23 0,14 5 0,1-2 0,1-2 0,0-2 0,65 4 0,171-8 0,-168-5 0,-87-2 0,0 0 0,0-1 0,0-1 0,0-2 0,-1 0 0,0-1 0,-1-1 0,25-14 0,59-23 0,56-31 0,-100 54 0,1 2 0,65-12 0,-120 32 0,35-6 0,-1-3 0,0-1 0,67-27 0,-83 26 0,-7 2 0,0 2 0,1 0 0,25-7 0,24-3-74,-29 6-357,1 2 1,79-9 0,-95 18-6396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4T18:07:51.273"/>
    </inkml:context>
    <inkml:brush xml:id="br0">
      <inkml:brushProperty name="width" value="0.05" units="cm"/>
      <inkml:brushProperty name="height" value="0.05" units="cm"/>
      <inkml:brushProperty name="color" value="#7F7F7F"/>
    </inkml:brush>
  </inkml:definitions>
  <inkml:trace contextRef="#ctx0" brushRef="#br0">1 4157 24575,'146'2'0,"159"-5"0,-212-11 0,22-1 0,102-4 0,-129 7 0,-37 6 0,1-2 0,55-16 0,-35 5 0,-53 15 0,-1 0 0,0-1 0,0 0 0,0-2 0,-1 0 0,0-1 0,0-1 0,23-16 0,65-48 0,-75 55 0,-1-2 0,41-37 0,-32 17 0,60-85 0,-72 90 0,47-81 0,-8 13 0,60-86 0,-104 152 0,-2-1 0,-1 0 0,17-55 0,-19 43 0,-3 0 0,-1-1 0,-3-1 0,3-63 0,-14-50 0,4-62 0,24 92 0,-20 88 0,19-68 0,-15 74 0,-1-1 0,4-57 0,2-1 0,-9 74 0,-1-1 0,0-28 0,-2 23 0,12-59 0,-4 34 0,-3 21 0,14-43 0,-12 47 0,11-60 0,-13 47 0,3 1 0,32-84 0,-4 14 0,-34 92 0,-1 0 0,0 0 0,-2 0 0,-1-23 0,0 21 0,0 0 0,2 0 0,6-26 0,-1 11 0,4-50 0,-7 50 0,12-51 0,-11 64 0,2 0 0,1 1 0,23-45 0,-27 60 0,1 1 0,0 0 0,1 0 0,0 0 0,1 1 0,0 0 0,0 0 0,0 1 0,1 0 0,0 0 0,19-9 0,-4 4-151,0 1-1,0 2 0,1 0 0,0 2 1,1 1-1,0 0 0,0 2 1,33-1-1,-34 5-6674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4T18:08:07.157"/>
    </inkml:context>
    <inkml:brush xml:id="br0">
      <inkml:brushProperty name="width" value="0.05" units="cm"/>
      <inkml:brushProperty name="height" value="0.05" units="cm"/>
      <inkml:brushProperty name="color" value="#AFABAB"/>
    </inkml:brush>
  </inkml:definitions>
  <inkml:trace contextRef="#ctx0" brushRef="#br0">1 3980 24575,'96'1'0,"107"-3"0,-196 1 0,0 0 0,0 0 0,0-1 0,0 1 0,-1-2 0,1 1 0,-1-1 0,1 0 0,-1 0 0,0-1 0,0 1 0,0-2 0,-1 1 0,0 0 0,1-1 0,-1 0 0,-1 0 0,8-10 0,1-7 0,0 0 0,-1-1 0,16-45 0,11-21 0,-25 62 0,-2-1 0,0-1 0,-2 0 0,7-30 0,16-123 0,10-34 0,-35 183 0,-2 0 0,-1 0 0,2-50 0,-9-103 0,-2 63 0,5-1690 0,-1 1791 0,2 1 0,1 0 0,1 0 0,1 0 0,0 0 0,2 1 0,0 0 0,1 0 0,1 1 0,1 0 0,16-23 0,-2 2 0,-14 22 0,0 1 0,1 1 0,20-22 0,12-17 0,-31 40 0,0-1 0,24-22 0,4 4 0,2 2 0,1 1 0,2 3 0,1 2 0,1 1 0,1 3 0,58-19 0,1 15 0,-57 15 0,-6 4 0,-1 2 0,1 2 0,85 6 0,-42-1 0,-5-3 0,-37-1 0,1 2 0,-1 2 0,0 2 0,76 17 0,-40 1 0,113 37 0,-156-44 0,-11-3 0,0-2 0,0 0 0,1-2 0,0-1 0,0-2 0,36 4 0,-11-8 0,-5 1 0,91 12 0,-80-5-1365,-33-6-5461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4T18:08:35.163"/>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2:02:47.332"/>
    </inkml:context>
    <inkml:brush xml:id="br0">
      <inkml:brushProperty name="width" value="0.05" units="cm"/>
      <inkml:brushProperty name="height" value="0.05" units="cm"/>
    </inkml:brush>
  </inkml:definitions>
  <inkml:trace contextRef="#ctx0" brushRef="#br0">1 64 24575,'25'-11'0,"1"1"0,0 1 0,0 1 0,1 1 0,0 2 0,41-4 0,-15 6 0,0 2 0,74 7 0,-102-2 0,0 0 0,-1 2 0,0 0 0,0 2 0,-1 1 0,0 0 0,-1 2 0,29 18 0,-22-10 0,0 2 0,-1 1 0,-2 1 0,0 1 0,28 35 0,110 126 0,-97-109 0,-34-40 0,-1 1 0,-1 2 0,48 82 0,-62-91 0,2-1 0,27 33 0,-25-36 0,-1 2 0,25 45 0,8 40 0,-5 2 0,40 142 0,-43-127 0,-32-97 0,0 1 0,-2 0 0,-2 0 0,-1 1 0,-2 1 0,3 44 0,-7-29 0,4 1 0,14 65 0,-9-65 0,6 108 0,-16-125 0,-1 8 0,2 0 0,13 76 0,2-27 0,-5 1 0,-3 1 0,-5 112 0,-5-92 0,-17 331 0,-13-201 0,21-163 0,4 1 0,8 135 0,1-71 0,-3-133 0,-6 204 0,2-178 0,-1 0 0,-2-1 0,-19 59 0,10-53 0,-3 0 0,-2-1 0,-1-1 0,-32 44 0,-122 148 0,107-147 0,39-49 0,-2-1 0,-2-2 0,-1-1 0,-2-2 0,-1-1 0,-62 38 0,93-64 0,0-1 0,-1-1 0,1 1 0,-1-1 0,1-1 0,-1 1 0,0-1 0,0-1 0,0 0 0,0 0 0,0 0 0,0-1 0,-1 0 0,1 0 0,-11-3 0,8 0 0,0 0 0,1-1 0,-1-1 0,1 1 0,0-1 0,0-1 0,0 0 0,1-1 0,-16-13 0,-5-10 0,2-2 0,1 0 0,2-2 0,-36-62 0,46 73 0,2-2 0,0 0 0,2 0 0,0-1 0,2-1 0,1 1 0,1-2 0,2 1 0,0-1 0,2 1 0,0-45 0,2-78 0,6-191 0,-4 328 0,1 1 0,1-1 0,0 1 0,0 0 0,2 0 0,-1 0 0,11-18 0,52-74 0,-30 50 0,-7 6 0,139-195 0,-13 79 0,-153 161 0,12-10 0,0 1 0,0 0 0,1 2 0,0 0 0,1 0 0,27-10 0,115-33 0,-127 43 0,11 1 0,0 2 0,1 2 0,0 2 0,0 2 0,59 5 0,1-1 0,-36-5 0,-47 0 0,0 1 0,1 1 0,-1 1 0,1 0 0,-1 2 0,0 0 0,37 12 0,-1 13 0,0 3 0,99 74 0,-18-11 0,108 43 0,-211-120 0,2-2 0,0-1 0,0-1 0,1-3 0,0-1 0,1-2 0,0-1 0,0-2 0,42-2 0,-28 3-1365,-34 1-5461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2:02:47.333"/>
    </inkml:context>
    <inkml:brush xml:id="br0">
      <inkml:brushProperty name="width" value="0.05" units="cm"/>
      <inkml:brushProperty name="height" value="0.05" units="cm"/>
      <inkml:brushProperty name="color" value="#D9D9D9"/>
    </inkml:brush>
  </inkml:definitions>
  <inkml:trace contextRef="#ctx0" brushRef="#br0">0 1798 24575,'13'0'0,"1"-1"0,-1-1 0,0 0 0,0-1 0,0-1 0,-1 1 0,1-2 0,-1 0 0,18-10 0,6-7 0,55-43 0,-44 29 0,-11 7 0,45-45 0,22-20 0,-59 56 0,-2-2 0,43-52 0,-16 17 0,-19 16 0,-3-1 0,72-122 0,23-32 0,-23 25 0,-60 90 0,-46 76 0,17-43 0,-23 48 0,0 0 0,2 1 0,0 0 0,23-31 0,5 0 0,-24 30 0,1 0 0,22-22 0,-30 35 0,1-1 0,0 1 0,0 0 0,0 0 0,1 1 0,0 0 0,0 0 0,0 1 0,15-4 0,-6 3 0,0 1 0,0 1 0,0 1 0,0 0 0,0 2 0,0-1 0,30 7 0,3 4 0,61 22 0,-108-32 0,22 10 0,0 1 0,-1 0 0,0 2 0,-1 1 0,0 1 0,-2 0 0,0 2 0,-1 1 0,31 36 0,-31-27 0,0 0 0,-2 2 0,-2 0 0,-1 1 0,-1 1 0,-1 0 0,-2 1 0,-1 0 0,-2 0 0,-1 1 0,-2 0 0,-1 1 0,-2 52 0,-3 316 0,-1-387 0,0-1 0,0 1 0,-2-1 0,0 0 0,-1 0 0,0 0 0,-1-1 0,-14 25 0,-16 42 0,21-42 0,-3-2 0,-40 65 0,24-45 0,19-34 0,-1 0 0,-20 21 0,-8 11 0,31-39 0,0-1 0,-20 17 0,-16 19 0,-15 10 0,47-48 0,1 2 0,-18 21 0,-206 249 0,221-261 0,10-13 0,0 1 0,-1-1 0,0-1 0,0 0 0,-1 0 0,-14 8 0,-12 6 0,0 1 0,2 2 0,1 2 0,-35 38 0,39-35 0,-5 4 0,2 2 0,-52 78 0,-19 31 0,6-10 0,34-25 0,39-65 0,-2-1 0,-43 55 0,51-74 0,0 1 0,2 0 0,-18 43 0,-12 19 0,24-44 0,2 1 0,-29 93 0,18-46 0,-3 36 0,27-97 0,-6 28 0,3 2 0,-3 69 0,13-100 0,1-18 0,0 0 0,-1 1 0,0-1 0,-2 0 0,1 0 0,-2 0 0,0 0 0,-9 22 0,4-15 0,2 0 0,0 0 0,1 1 0,2 0 0,-5 44 0,0-2 0,1 8 0,3 0 0,6 110 0,2-59 0,-2-100 0,1 0 0,1 0 0,2-1 0,0 1 0,1-1 0,17 38 0,69 126 0,-73-152 0,18 34 0,3-2 0,3-3 0,3-1 0,2-2 0,3-2 0,77 68 0,-100-107 0,1 0 0,1-2 0,0-1 0,1-2 0,54 18 0,-59-23 0,14 5 0,1-2 0,1-2 0,0-2 0,65 4 0,171-8 0,-168-5 0,-87-2 0,0 0 0,0-1 0,0-1 0,0-2 0,-1 0 0,0-1 0,-1-1 0,25-14 0,59-23 0,56-31 0,-100 54 0,1 2 0,65-12 0,-120 32 0,35-6 0,-1-3 0,0-1 0,67-27 0,-83 26 0,-7 2 0,0 2 0,1 0 0,25-7 0,24-3-74,-29 6-357,1 2 1,79-9 0,-95 18-6396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2:02:47.334"/>
    </inkml:context>
    <inkml:brush xml:id="br0">
      <inkml:brushProperty name="width" value="0.05" units="cm"/>
      <inkml:brushProperty name="height" value="0.05" units="cm"/>
      <inkml:brushProperty name="color" value="#7F7F7F"/>
    </inkml:brush>
  </inkml:definitions>
  <inkml:trace contextRef="#ctx0" brushRef="#br0">1 4157 24575,'146'2'0,"159"-5"0,-212-11 0,22-1 0,102-4 0,-129 7 0,-37 6 0,1-2 0,55-16 0,-35 5 0,-53 15 0,-1 0 0,0-1 0,0 0 0,0-2 0,-1 0 0,0-1 0,0-1 0,23-16 0,65-48 0,-75 55 0,-1-2 0,41-37 0,-32 17 0,60-85 0,-72 90 0,47-81 0,-8 13 0,60-86 0,-104 152 0,-2-1 0,-1 0 0,17-55 0,-19 43 0,-3 0 0,-1-1 0,-3-1 0,3-63 0,-14-50 0,4-62 0,24 92 0,-20 88 0,19-68 0,-15 74 0,-1-1 0,4-57 0,2-1 0,-9 74 0,-1-1 0,0-28 0,-2 23 0,12-59 0,-4 34 0,-3 21 0,14-43 0,-12 47 0,11-60 0,-13 47 0,3 1 0,32-84 0,-4 14 0,-34 92 0,-1 0 0,0 0 0,-2 0 0,-1-23 0,0 21 0,0 0 0,2 0 0,6-26 0,-1 11 0,4-50 0,-7 50 0,12-51 0,-11 64 0,2 0 0,1 1 0,23-45 0,-27 60 0,1 1 0,0 0 0,1 0 0,0 0 0,1 1 0,0 0 0,0 0 0,0 1 0,1 0 0,0 0 0,19-9 0,-4 4-151,0 1-1,0 2 0,1 0 0,0 2 1,1 1-1,0 0 0,0 2 1,33-1-1,-34 5-6674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2:02:47.335"/>
    </inkml:context>
    <inkml:brush xml:id="br0">
      <inkml:brushProperty name="width" value="0.05" units="cm"/>
      <inkml:brushProperty name="height" value="0.05" units="cm"/>
      <inkml:brushProperty name="color" value="#AFABAB"/>
    </inkml:brush>
  </inkml:definitions>
  <inkml:trace contextRef="#ctx0" brushRef="#br0">1 3980 24575,'96'1'0,"107"-3"0,-196 1 0,0 0 0,0 0 0,0-1 0,0 1 0,-1-2 0,1 1 0,-1-1 0,1 0 0,-1 0 0,0-1 0,0 1 0,0-2 0,-1 1 0,0 0 0,1-1 0,-1 0 0,-1 0 0,8-10 0,1-7 0,0 0 0,-1-1 0,16-45 0,11-21 0,-25 62 0,-2-1 0,0-1 0,-2 0 0,7-30 0,16-123 0,10-34 0,-35 183 0,-2 0 0,-1 0 0,2-50 0,-9-103 0,-2 63 0,5-1690 0,-1 1791 0,2 1 0,1 0 0,1 0 0,1 0 0,0 0 0,2 1 0,0 0 0,1 0 0,1 1 0,1 0 0,16-23 0,-2 2 0,-14 22 0,0 1 0,1 1 0,20-22 0,12-17 0,-31 40 0,0-1 0,24-22 0,4 4 0,2 2 0,1 1 0,2 3 0,1 2 0,1 1 0,1 3 0,58-19 0,1 15 0,-57 15 0,-6 4 0,-1 2 0,1 2 0,85 6 0,-42-1 0,-5-3 0,-37-1 0,1 2 0,-1 2 0,0 2 0,76 17 0,-40 1 0,113 37 0,-156-44 0,-11-3 0,0-2 0,0 0 0,1-2 0,0-1 0,0-2 0,36 4 0,-11-8 0,-5 1 0,91 12 0,-80-5-1365,-33-6-5461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8B3365-F0E7-4BE1-80EB-032F0B77B9CA}" type="datetimeFigureOut">
              <a:rPr lang="en-US" smtClean="0"/>
              <a:t>1/15/2024</a:t>
            </a:fld>
            <a:endParaRPr lang="en-US"/>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C2FD1A-70B6-414B-8280-34496EE06CC2}" type="slidenum">
              <a:rPr lang="en-US" smtClean="0"/>
              <a:t>‹#›</a:t>
            </a:fld>
            <a:endParaRPr lang="en-US"/>
          </a:p>
        </p:txBody>
      </p:sp>
    </p:spTree>
    <p:extLst>
      <p:ext uri="{BB962C8B-B14F-4D97-AF65-F5344CB8AC3E}">
        <p14:creationId xmlns:p14="http://schemas.microsoft.com/office/powerpoint/2010/main" val="325337489"/>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1162050"/>
            <a:ext cx="4060825" cy="3136900"/>
          </a:xfrm>
        </p:spPr>
      </p:sp>
      <p:sp>
        <p:nvSpPr>
          <p:cNvPr id="3" name="Notes Placeholder 2"/>
          <p:cNvSpPr>
            <a:spLocks noGrp="1"/>
          </p:cNvSpPr>
          <p:nvPr>
            <p:ph type="body" idx="1"/>
          </p:nvPr>
        </p:nvSpPr>
        <p:spPr/>
        <p:txBody>
          <a:bodyPr/>
          <a:lstStyle/>
          <a:p>
            <a:r>
              <a:rPr lang="en-US" dirty="0"/>
              <a:t>Fold Up Paper #2 Front</a:t>
            </a:r>
          </a:p>
          <a:p>
            <a:r>
              <a:rPr lang="en-US" dirty="0"/>
              <a:t>Print Double Sided on Short Edge</a:t>
            </a:r>
          </a:p>
        </p:txBody>
      </p:sp>
      <p:sp>
        <p:nvSpPr>
          <p:cNvPr id="4" name="Slide Number Placeholder 3"/>
          <p:cNvSpPr>
            <a:spLocks noGrp="1"/>
          </p:cNvSpPr>
          <p:nvPr>
            <p:ph type="sldNum" sz="quarter" idx="5"/>
          </p:nvPr>
        </p:nvSpPr>
        <p:spPr/>
        <p:txBody>
          <a:bodyPr/>
          <a:lstStyle/>
          <a:p>
            <a:fld id="{09C2FD1A-70B6-414B-8280-34496EE06CC2}" type="slidenum">
              <a:rPr lang="en-US" smtClean="0"/>
              <a:t>1</a:t>
            </a:fld>
            <a:endParaRPr lang="en-US"/>
          </a:p>
        </p:txBody>
      </p:sp>
    </p:spTree>
    <p:extLst>
      <p:ext uri="{BB962C8B-B14F-4D97-AF65-F5344CB8AC3E}">
        <p14:creationId xmlns:p14="http://schemas.microsoft.com/office/powerpoint/2010/main" val="3123282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Properties of Matter Maze:  Flexibility: Is it flexible?  (Does the item bend?)  Hardness: Is it hard or firm?  (Does it flake or scratch?)  Using the penny, scrape the surface of each item.  Texture: Is it smooth or rough?  How does it feel?</a:t>
            </a:r>
          </a:p>
        </p:txBody>
      </p:sp>
      <p:sp>
        <p:nvSpPr>
          <p:cNvPr id="4" name="Slide Number Placeholder 3"/>
          <p:cNvSpPr>
            <a:spLocks noGrp="1"/>
          </p:cNvSpPr>
          <p:nvPr>
            <p:ph type="sldNum" sz="quarter" idx="5"/>
          </p:nvPr>
        </p:nvSpPr>
        <p:spPr/>
        <p:txBody>
          <a:bodyPr/>
          <a:lstStyle/>
          <a:p>
            <a:fld id="{09C2FD1A-70B6-414B-8280-34496EE06CC2}" type="slidenum">
              <a:rPr lang="en-US" smtClean="0"/>
              <a:t>12</a:t>
            </a:fld>
            <a:endParaRPr lang="en-US"/>
          </a:p>
        </p:txBody>
      </p:sp>
    </p:spTree>
    <p:extLst>
      <p:ext uri="{BB962C8B-B14F-4D97-AF65-F5344CB8AC3E}">
        <p14:creationId xmlns:p14="http://schemas.microsoft.com/office/powerpoint/2010/main" val="3245175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705" rtl="0" eaLnBrk="1" fontAlgn="auto" latinLnBrk="0" hangingPunct="1">
              <a:lnSpc>
                <a:spcPct val="100000"/>
              </a:lnSpc>
              <a:spcBef>
                <a:spcPts val="0"/>
              </a:spcBef>
              <a:spcAft>
                <a:spcPts val="0"/>
              </a:spcAft>
              <a:buClrTx/>
              <a:buSzTx/>
              <a:buFontTx/>
              <a:buNone/>
              <a:tabLst/>
              <a:defRPr/>
            </a:pPr>
            <a:r>
              <a:rPr lang="en-US" dirty="0"/>
              <a:t>Absorbency</a:t>
            </a:r>
          </a:p>
          <a:p>
            <a:endParaRPr lang="en-US" dirty="0"/>
          </a:p>
        </p:txBody>
      </p:sp>
      <p:sp>
        <p:nvSpPr>
          <p:cNvPr id="4" name="Slide Number Placeholder 3"/>
          <p:cNvSpPr>
            <a:spLocks noGrp="1"/>
          </p:cNvSpPr>
          <p:nvPr>
            <p:ph type="sldNum" sz="quarter" idx="5"/>
          </p:nvPr>
        </p:nvSpPr>
        <p:spPr/>
        <p:txBody>
          <a:bodyPr/>
          <a:lstStyle/>
          <a:p>
            <a:fld id="{09C2FD1A-70B6-414B-8280-34496EE06CC2}" type="slidenum">
              <a:rPr lang="en-US" smtClean="0"/>
              <a:t>13</a:t>
            </a:fld>
            <a:endParaRPr lang="en-US"/>
          </a:p>
        </p:txBody>
      </p:sp>
    </p:spTree>
    <p:extLst>
      <p:ext uri="{BB962C8B-B14F-4D97-AF65-F5344CB8AC3E}">
        <p14:creationId xmlns:p14="http://schemas.microsoft.com/office/powerpoint/2010/main" val="202328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Absorbency</a:t>
            </a:r>
          </a:p>
        </p:txBody>
      </p:sp>
      <p:sp>
        <p:nvSpPr>
          <p:cNvPr id="4" name="Slide Number Placeholder 3"/>
          <p:cNvSpPr>
            <a:spLocks noGrp="1"/>
          </p:cNvSpPr>
          <p:nvPr>
            <p:ph type="sldNum" sz="quarter" idx="5"/>
          </p:nvPr>
        </p:nvSpPr>
        <p:spPr/>
        <p:txBody>
          <a:bodyPr/>
          <a:lstStyle/>
          <a:p>
            <a:fld id="{09C2FD1A-70B6-414B-8280-34496EE06CC2}" type="slidenum">
              <a:rPr lang="en-US" smtClean="0"/>
              <a:t>14</a:t>
            </a:fld>
            <a:endParaRPr lang="en-US"/>
          </a:p>
        </p:txBody>
      </p:sp>
    </p:spTree>
    <p:extLst>
      <p:ext uri="{BB962C8B-B14F-4D97-AF65-F5344CB8AC3E}">
        <p14:creationId xmlns:p14="http://schemas.microsoft.com/office/powerpoint/2010/main" val="2277119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Shape Shifting Liquid</a:t>
            </a:r>
          </a:p>
        </p:txBody>
      </p:sp>
      <p:sp>
        <p:nvSpPr>
          <p:cNvPr id="4" name="Slide Number Placeholder 3"/>
          <p:cNvSpPr>
            <a:spLocks noGrp="1"/>
          </p:cNvSpPr>
          <p:nvPr>
            <p:ph type="sldNum" sz="quarter" idx="5"/>
          </p:nvPr>
        </p:nvSpPr>
        <p:spPr/>
        <p:txBody>
          <a:bodyPr/>
          <a:lstStyle/>
          <a:p>
            <a:fld id="{09C2FD1A-70B6-414B-8280-34496EE06CC2}" type="slidenum">
              <a:rPr lang="en-US" smtClean="0"/>
              <a:t>15</a:t>
            </a:fld>
            <a:endParaRPr lang="en-US"/>
          </a:p>
        </p:txBody>
      </p:sp>
    </p:spTree>
    <p:extLst>
      <p:ext uri="{BB962C8B-B14F-4D97-AF65-F5344CB8AC3E}">
        <p14:creationId xmlns:p14="http://schemas.microsoft.com/office/powerpoint/2010/main" val="691257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Shape Shifting Liquid</a:t>
            </a:r>
          </a:p>
        </p:txBody>
      </p:sp>
      <p:sp>
        <p:nvSpPr>
          <p:cNvPr id="4" name="Slide Number Placeholder 3"/>
          <p:cNvSpPr>
            <a:spLocks noGrp="1"/>
          </p:cNvSpPr>
          <p:nvPr>
            <p:ph type="sldNum" sz="quarter" idx="5"/>
          </p:nvPr>
        </p:nvSpPr>
        <p:spPr/>
        <p:txBody>
          <a:bodyPr/>
          <a:lstStyle/>
          <a:p>
            <a:fld id="{09C2FD1A-70B6-414B-8280-34496EE06CC2}" type="slidenum">
              <a:rPr lang="en-US" smtClean="0"/>
              <a:t>16</a:t>
            </a:fld>
            <a:endParaRPr lang="en-US"/>
          </a:p>
        </p:txBody>
      </p:sp>
    </p:spTree>
    <p:extLst>
      <p:ext uri="{BB962C8B-B14F-4D97-AF65-F5344CB8AC3E}">
        <p14:creationId xmlns:p14="http://schemas.microsoft.com/office/powerpoint/2010/main" val="346902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1162050"/>
            <a:ext cx="4060825" cy="3136900"/>
          </a:xfrm>
        </p:spPr>
      </p:sp>
      <p:sp>
        <p:nvSpPr>
          <p:cNvPr id="3" name="Notes Placeholder 2"/>
          <p:cNvSpPr>
            <a:spLocks noGrp="1"/>
          </p:cNvSpPr>
          <p:nvPr>
            <p:ph type="body" idx="1"/>
          </p:nvPr>
        </p:nvSpPr>
        <p:spPr/>
        <p:txBody>
          <a:bodyPr/>
          <a:lstStyle/>
          <a:p>
            <a:pPr defTabSz="1038182"/>
            <a:r>
              <a:rPr lang="en-US" dirty="0"/>
              <a:t>Fold Up Paper #2 Front</a:t>
            </a:r>
          </a:p>
          <a:p>
            <a:pPr marL="0" marR="0" lvl="0" indent="0" algn="l" defTabSz="1038182" rtl="0" eaLnBrk="1" fontAlgn="auto" latinLnBrk="0" hangingPunct="1">
              <a:lnSpc>
                <a:spcPct val="100000"/>
              </a:lnSpc>
              <a:spcBef>
                <a:spcPts val="0"/>
              </a:spcBef>
              <a:spcAft>
                <a:spcPts val="0"/>
              </a:spcAft>
              <a:buClrTx/>
              <a:buSzTx/>
              <a:buFontTx/>
              <a:buNone/>
              <a:tabLst/>
              <a:defRPr/>
            </a:pPr>
            <a:r>
              <a:rPr lang="en-US" dirty="0"/>
              <a:t>Print Double Sided on Short Edge</a:t>
            </a:r>
          </a:p>
          <a:p>
            <a:endParaRPr lang="en-US" dirty="0"/>
          </a:p>
        </p:txBody>
      </p:sp>
      <p:sp>
        <p:nvSpPr>
          <p:cNvPr id="4" name="Slide Number Placeholder 3"/>
          <p:cNvSpPr>
            <a:spLocks noGrp="1"/>
          </p:cNvSpPr>
          <p:nvPr>
            <p:ph type="sldNum" sz="quarter" idx="5"/>
          </p:nvPr>
        </p:nvSpPr>
        <p:spPr/>
        <p:txBody>
          <a:bodyPr/>
          <a:lstStyle/>
          <a:p>
            <a:fld id="{09C2FD1A-70B6-414B-8280-34496EE06CC2}" type="slidenum">
              <a:rPr lang="en-US" smtClean="0"/>
              <a:t>2</a:t>
            </a:fld>
            <a:endParaRPr lang="en-US"/>
          </a:p>
        </p:txBody>
      </p:sp>
    </p:spTree>
    <p:extLst>
      <p:ext uri="{BB962C8B-B14F-4D97-AF65-F5344CB8AC3E}">
        <p14:creationId xmlns:p14="http://schemas.microsoft.com/office/powerpoint/2010/main" val="290081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Reversible or Irreversible Changes – Match Up</a:t>
            </a:r>
          </a:p>
          <a:p>
            <a:r>
              <a:rPr lang="en-US" dirty="0"/>
              <a:t>One image is taped to an envelope.  Inside the envelope are the papers to fold that give a clue (“Nope” or “2”).</a:t>
            </a:r>
          </a:p>
          <a:p>
            <a:r>
              <a:rPr lang="en-US" dirty="0"/>
              <a:t>What change is not like the other?  Melting ice cube to puddle is reversible (this gets the “2” clue).  The corn, fire and bread are irreversible (this gets the “Nope” clue).</a:t>
            </a:r>
          </a:p>
        </p:txBody>
      </p:sp>
      <p:sp>
        <p:nvSpPr>
          <p:cNvPr id="4" name="Slide Number Placeholder 3"/>
          <p:cNvSpPr>
            <a:spLocks noGrp="1"/>
          </p:cNvSpPr>
          <p:nvPr>
            <p:ph type="sldNum" sz="quarter" idx="5"/>
          </p:nvPr>
        </p:nvSpPr>
        <p:spPr/>
        <p:txBody>
          <a:bodyPr/>
          <a:lstStyle/>
          <a:p>
            <a:fld id="{09C2FD1A-70B6-414B-8280-34496EE06CC2}" type="slidenum">
              <a:rPr lang="en-US" smtClean="0"/>
              <a:t>5</a:t>
            </a:fld>
            <a:endParaRPr lang="en-US"/>
          </a:p>
        </p:txBody>
      </p:sp>
    </p:spTree>
    <p:extLst>
      <p:ext uri="{BB962C8B-B14F-4D97-AF65-F5344CB8AC3E}">
        <p14:creationId xmlns:p14="http://schemas.microsoft.com/office/powerpoint/2010/main" val="104230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Reversible or Irreversible Changes – Match Up</a:t>
            </a:r>
          </a:p>
          <a:p>
            <a:r>
              <a:rPr lang="en-US" dirty="0"/>
              <a:t>One image is taped to an envelope.  Inside the envelope are the papers to fold that give a clue (“Nope” or “2”).</a:t>
            </a:r>
          </a:p>
          <a:p>
            <a:r>
              <a:rPr lang="en-US" dirty="0"/>
              <a:t>What change is not like the other?  Melting ice cube to puddle is reversible (this gets the “2” clue).  The corn, fire and bread are irreversible (this gets the “Nope” clue).</a:t>
            </a:r>
          </a:p>
          <a:p>
            <a:endParaRPr lang="en-US" dirty="0"/>
          </a:p>
        </p:txBody>
      </p:sp>
      <p:sp>
        <p:nvSpPr>
          <p:cNvPr id="4" name="Slide Number Placeholder 3"/>
          <p:cNvSpPr>
            <a:spLocks noGrp="1"/>
          </p:cNvSpPr>
          <p:nvPr>
            <p:ph type="sldNum" sz="quarter" idx="5"/>
          </p:nvPr>
        </p:nvSpPr>
        <p:spPr/>
        <p:txBody>
          <a:bodyPr/>
          <a:lstStyle/>
          <a:p>
            <a:fld id="{09C2FD1A-70B6-414B-8280-34496EE06CC2}" type="slidenum">
              <a:rPr lang="en-US" smtClean="0"/>
              <a:t>6</a:t>
            </a:fld>
            <a:endParaRPr lang="en-US"/>
          </a:p>
        </p:txBody>
      </p:sp>
    </p:spTree>
    <p:extLst>
      <p:ext uri="{BB962C8B-B14F-4D97-AF65-F5344CB8AC3E}">
        <p14:creationId xmlns:p14="http://schemas.microsoft.com/office/powerpoint/2010/main" val="303136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Reversible or Irreversible Changes – Match Up</a:t>
            </a:r>
          </a:p>
          <a:p>
            <a:r>
              <a:rPr lang="en-US" dirty="0"/>
              <a:t>One image is taped to an envelope.  Inside the envelope are the papers to fold that give a clue (“Nope” or “2”).</a:t>
            </a:r>
          </a:p>
          <a:p>
            <a:r>
              <a:rPr lang="en-US" dirty="0"/>
              <a:t>What change is not like the other?  Melting ice cube to puddle is reversible (this gets the “2” clue).  The corn, fire and bread are irreversible (this gets the “Nope” clue).</a:t>
            </a:r>
          </a:p>
          <a:p>
            <a:endParaRPr lang="en-US" dirty="0"/>
          </a:p>
        </p:txBody>
      </p:sp>
      <p:sp>
        <p:nvSpPr>
          <p:cNvPr id="4" name="Slide Number Placeholder 3"/>
          <p:cNvSpPr>
            <a:spLocks noGrp="1"/>
          </p:cNvSpPr>
          <p:nvPr>
            <p:ph type="sldNum" sz="quarter" idx="5"/>
          </p:nvPr>
        </p:nvSpPr>
        <p:spPr/>
        <p:txBody>
          <a:bodyPr/>
          <a:lstStyle/>
          <a:p>
            <a:fld id="{09C2FD1A-70B6-414B-8280-34496EE06CC2}" type="slidenum">
              <a:rPr lang="en-US" smtClean="0"/>
              <a:t>7</a:t>
            </a:fld>
            <a:endParaRPr lang="en-US"/>
          </a:p>
        </p:txBody>
      </p:sp>
    </p:spTree>
    <p:extLst>
      <p:ext uri="{BB962C8B-B14F-4D97-AF65-F5344CB8AC3E}">
        <p14:creationId xmlns:p14="http://schemas.microsoft.com/office/powerpoint/2010/main" val="2619458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Reversible or Irreversible Changes – Match Up</a:t>
            </a:r>
          </a:p>
          <a:p>
            <a:r>
              <a:rPr lang="en-US" dirty="0"/>
              <a:t>One image is taped to an envelope.  Inside the envelope are the papers to fold that give a clue (“Nope” or “2”).</a:t>
            </a:r>
          </a:p>
          <a:p>
            <a:r>
              <a:rPr lang="en-US" dirty="0"/>
              <a:t>What change is not like the other?  Melting ice cube to puddle is reversible (this gets the “2” clue).  The corn, fire and bread are irreversible (this gets the “Nope” clue).</a:t>
            </a:r>
          </a:p>
          <a:p>
            <a:endParaRPr lang="en-US" dirty="0"/>
          </a:p>
        </p:txBody>
      </p:sp>
      <p:sp>
        <p:nvSpPr>
          <p:cNvPr id="4" name="Slide Number Placeholder 3"/>
          <p:cNvSpPr>
            <a:spLocks noGrp="1"/>
          </p:cNvSpPr>
          <p:nvPr>
            <p:ph type="sldNum" sz="quarter" idx="5"/>
          </p:nvPr>
        </p:nvSpPr>
        <p:spPr/>
        <p:txBody>
          <a:bodyPr/>
          <a:lstStyle/>
          <a:p>
            <a:fld id="{09C2FD1A-70B6-414B-8280-34496EE06CC2}" type="slidenum">
              <a:rPr lang="en-US" smtClean="0"/>
              <a:t>8</a:t>
            </a:fld>
            <a:endParaRPr lang="en-US"/>
          </a:p>
        </p:txBody>
      </p:sp>
    </p:spTree>
    <p:extLst>
      <p:ext uri="{BB962C8B-B14F-4D97-AF65-F5344CB8AC3E}">
        <p14:creationId xmlns:p14="http://schemas.microsoft.com/office/powerpoint/2010/main" val="1019347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Directions for Reversible or Irreversible Changes Activity</a:t>
            </a:r>
          </a:p>
        </p:txBody>
      </p:sp>
      <p:sp>
        <p:nvSpPr>
          <p:cNvPr id="4" name="Slide Number Placeholder 3"/>
          <p:cNvSpPr>
            <a:spLocks noGrp="1"/>
          </p:cNvSpPr>
          <p:nvPr>
            <p:ph type="sldNum" sz="quarter" idx="5"/>
          </p:nvPr>
        </p:nvSpPr>
        <p:spPr/>
        <p:txBody>
          <a:bodyPr/>
          <a:lstStyle/>
          <a:p>
            <a:fld id="{09C2FD1A-70B6-414B-8280-34496EE06CC2}" type="slidenum">
              <a:rPr lang="en-US" smtClean="0"/>
              <a:t>9</a:t>
            </a:fld>
            <a:endParaRPr lang="en-US"/>
          </a:p>
        </p:txBody>
      </p:sp>
    </p:spTree>
    <p:extLst>
      <p:ext uri="{BB962C8B-B14F-4D97-AF65-F5344CB8AC3E}">
        <p14:creationId xmlns:p14="http://schemas.microsoft.com/office/powerpoint/2010/main" val="966229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Properties of Matter Maze:  Flexibility: Is it flexible?  (Does the item bend?)  Hardness: Is it hard or firm?  (Does it flake or scratch?)  Using the penny, scrape the surface of each item.  Texture: Is it smooth or rough?  How does it feel?</a:t>
            </a:r>
          </a:p>
        </p:txBody>
      </p:sp>
      <p:sp>
        <p:nvSpPr>
          <p:cNvPr id="4" name="Slide Number Placeholder 3"/>
          <p:cNvSpPr>
            <a:spLocks noGrp="1"/>
          </p:cNvSpPr>
          <p:nvPr>
            <p:ph type="sldNum" sz="quarter" idx="5"/>
          </p:nvPr>
        </p:nvSpPr>
        <p:spPr/>
        <p:txBody>
          <a:bodyPr/>
          <a:lstStyle/>
          <a:p>
            <a:fld id="{09C2FD1A-70B6-414B-8280-34496EE06CC2}" type="slidenum">
              <a:rPr lang="en-US" smtClean="0"/>
              <a:t>10</a:t>
            </a:fld>
            <a:endParaRPr lang="en-US"/>
          </a:p>
        </p:txBody>
      </p:sp>
    </p:spTree>
    <p:extLst>
      <p:ext uri="{BB962C8B-B14F-4D97-AF65-F5344CB8AC3E}">
        <p14:creationId xmlns:p14="http://schemas.microsoft.com/office/powerpoint/2010/main" val="3136707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Properties of Matter Maze:  Flexibility: Is it flexible?  (Does the item bend?)  Hardness: Is it hard or firm?  (Does it flake or scratch?)  Using the penny, scrape the surface of each item.  Texture: Is it smooth or rough?  How does it feel?</a:t>
            </a:r>
          </a:p>
          <a:p>
            <a:endParaRPr lang="en-US" dirty="0"/>
          </a:p>
        </p:txBody>
      </p:sp>
      <p:sp>
        <p:nvSpPr>
          <p:cNvPr id="4" name="Slide Number Placeholder 3"/>
          <p:cNvSpPr>
            <a:spLocks noGrp="1"/>
          </p:cNvSpPr>
          <p:nvPr>
            <p:ph type="sldNum" sz="quarter" idx="5"/>
          </p:nvPr>
        </p:nvSpPr>
        <p:spPr/>
        <p:txBody>
          <a:bodyPr/>
          <a:lstStyle/>
          <a:p>
            <a:fld id="{09C2FD1A-70B6-414B-8280-34496EE06CC2}" type="slidenum">
              <a:rPr lang="en-US" smtClean="0"/>
              <a:t>11</a:t>
            </a:fld>
            <a:endParaRPr lang="en-US"/>
          </a:p>
        </p:txBody>
      </p:sp>
    </p:spTree>
    <p:extLst>
      <p:ext uri="{BB962C8B-B14F-4D97-AF65-F5344CB8AC3E}">
        <p14:creationId xmlns:p14="http://schemas.microsoft.com/office/powerpoint/2010/main" val="77721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524D70-DB85-4467-95D9-2B6758D85D3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6C26C-81DF-4A1F-8DD4-34EF22F09828}" type="slidenum">
              <a:rPr lang="en-US" smtClean="0"/>
              <a:t>‹#›</a:t>
            </a:fld>
            <a:endParaRPr lang="en-US"/>
          </a:p>
        </p:txBody>
      </p:sp>
    </p:spTree>
    <p:extLst>
      <p:ext uri="{BB962C8B-B14F-4D97-AF65-F5344CB8AC3E}">
        <p14:creationId xmlns:p14="http://schemas.microsoft.com/office/powerpoint/2010/main" val="3826160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524D70-DB85-4467-95D9-2B6758D85D3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6C26C-81DF-4A1F-8DD4-34EF22F09828}" type="slidenum">
              <a:rPr lang="en-US" smtClean="0"/>
              <a:t>‹#›</a:t>
            </a:fld>
            <a:endParaRPr lang="en-US"/>
          </a:p>
        </p:txBody>
      </p:sp>
    </p:spTree>
    <p:extLst>
      <p:ext uri="{BB962C8B-B14F-4D97-AF65-F5344CB8AC3E}">
        <p14:creationId xmlns:p14="http://schemas.microsoft.com/office/powerpoint/2010/main" val="336467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4"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524D70-DB85-4467-95D9-2B6758D85D3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6C26C-81DF-4A1F-8DD4-34EF22F09828}" type="slidenum">
              <a:rPr lang="en-US" smtClean="0"/>
              <a:t>‹#›</a:t>
            </a:fld>
            <a:endParaRPr lang="en-US"/>
          </a:p>
        </p:txBody>
      </p:sp>
    </p:spTree>
    <p:extLst>
      <p:ext uri="{BB962C8B-B14F-4D97-AF65-F5344CB8AC3E}">
        <p14:creationId xmlns:p14="http://schemas.microsoft.com/office/powerpoint/2010/main" val="331940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524D70-DB85-4467-95D9-2B6758D85D3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6C26C-81DF-4A1F-8DD4-34EF22F09828}" type="slidenum">
              <a:rPr lang="en-US" smtClean="0"/>
              <a:t>‹#›</a:t>
            </a:fld>
            <a:endParaRPr lang="en-US"/>
          </a:p>
        </p:txBody>
      </p:sp>
    </p:spTree>
    <p:extLst>
      <p:ext uri="{BB962C8B-B14F-4D97-AF65-F5344CB8AC3E}">
        <p14:creationId xmlns:p14="http://schemas.microsoft.com/office/powerpoint/2010/main" val="127093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6"/>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524D70-DB85-4467-95D9-2B6758D85D3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6C26C-81DF-4A1F-8DD4-34EF22F09828}" type="slidenum">
              <a:rPr lang="en-US" smtClean="0"/>
              <a:t>‹#›</a:t>
            </a:fld>
            <a:endParaRPr lang="en-US"/>
          </a:p>
        </p:txBody>
      </p:sp>
    </p:spTree>
    <p:extLst>
      <p:ext uri="{BB962C8B-B14F-4D97-AF65-F5344CB8AC3E}">
        <p14:creationId xmlns:p14="http://schemas.microsoft.com/office/powerpoint/2010/main" val="2110402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524D70-DB85-4467-95D9-2B6758D85D30}"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6C26C-81DF-4A1F-8DD4-34EF22F09828}" type="slidenum">
              <a:rPr lang="en-US" smtClean="0"/>
              <a:t>‹#›</a:t>
            </a:fld>
            <a:endParaRPr lang="en-US"/>
          </a:p>
        </p:txBody>
      </p:sp>
    </p:spTree>
    <p:extLst>
      <p:ext uri="{BB962C8B-B14F-4D97-AF65-F5344CB8AC3E}">
        <p14:creationId xmlns:p14="http://schemas.microsoft.com/office/powerpoint/2010/main" val="426841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1"/>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7"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7"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524D70-DB85-4467-95D9-2B6758D85D30}"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C6C26C-81DF-4A1F-8DD4-34EF22F09828}" type="slidenum">
              <a:rPr lang="en-US" smtClean="0"/>
              <a:t>‹#›</a:t>
            </a:fld>
            <a:endParaRPr lang="en-US"/>
          </a:p>
        </p:txBody>
      </p:sp>
    </p:spTree>
    <p:extLst>
      <p:ext uri="{BB962C8B-B14F-4D97-AF65-F5344CB8AC3E}">
        <p14:creationId xmlns:p14="http://schemas.microsoft.com/office/powerpoint/2010/main" val="3548360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524D70-DB85-4467-95D9-2B6758D85D30}"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C6C26C-81DF-4A1F-8DD4-34EF22F09828}" type="slidenum">
              <a:rPr lang="en-US" smtClean="0"/>
              <a:t>‹#›</a:t>
            </a:fld>
            <a:endParaRPr lang="en-US"/>
          </a:p>
        </p:txBody>
      </p:sp>
    </p:spTree>
    <p:extLst>
      <p:ext uri="{BB962C8B-B14F-4D97-AF65-F5344CB8AC3E}">
        <p14:creationId xmlns:p14="http://schemas.microsoft.com/office/powerpoint/2010/main" val="3121818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24D70-DB85-4467-95D9-2B6758D85D30}"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C6C26C-81DF-4A1F-8DD4-34EF22F09828}" type="slidenum">
              <a:rPr lang="en-US" smtClean="0"/>
              <a:t>‹#›</a:t>
            </a:fld>
            <a:endParaRPr lang="en-US"/>
          </a:p>
        </p:txBody>
      </p:sp>
    </p:spTree>
    <p:extLst>
      <p:ext uri="{BB962C8B-B14F-4D97-AF65-F5344CB8AC3E}">
        <p14:creationId xmlns:p14="http://schemas.microsoft.com/office/powerpoint/2010/main" val="392545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1524D70-DB85-4467-95D9-2B6758D85D30}"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6C26C-81DF-4A1F-8DD4-34EF22F09828}" type="slidenum">
              <a:rPr lang="en-US" smtClean="0"/>
              <a:t>‹#›</a:t>
            </a:fld>
            <a:endParaRPr lang="en-US"/>
          </a:p>
        </p:txBody>
      </p:sp>
    </p:spTree>
    <p:extLst>
      <p:ext uri="{BB962C8B-B14F-4D97-AF65-F5344CB8AC3E}">
        <p14:creationId xmlns:p14="http://schemas.microsoft.com/office/powerpoint/2010/main" val="222821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1524D70-DB85-4467-95D9-2B6758D85D30}"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C6C26C-81DF-4A1F-8DD4-34EF22F09828}" type="slidenum">
              <a:rPr lang="en-US" smtClean="0"/>
              <a:t>‹#›</a:t>
            </a:fld>
            <a:endParaRPr lang="en-US"/>
          </a:p>
        </p:txBody>
      </p:sp>
    </p:spTree>
    <p:extLst>
      <p:ext uri="{BB962C8B-B14F-4D97-AF65-F5344CB8AC3E}">
        <p14:creationId xmlns:p14="http://schemas.microsoft.com/office/powerpoint/2010/main" val="377584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1"/>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41524D70-DB85-4467-95D9-2B6758D85D30}" type="datetimeFigureOut">
              <a:rPr lang="en-US" smtClean="0"/>
              <a:t>1/15/2024</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06C6C26C-81DF-4A1F-8DD4-34EF22F09828}" type="slidenum">
              <a:rPr lang="en-US" smtClean="0"/>
              <a:t>‹#›</a:t>
            </a:fld>
            <a:endParaRPr lang="en-US"/>
          </a:p>
        </p:txBody>
      </p:sp>
    </p:spTree>
    <p:extLst>
      <p:ext uri="{BB962C8B-B14F-4D97-AF65-F5344CB8AC3E}">
        <p14:creationId xmlns:p14="http://schemas.microsoft.com/office/powerpoint/2010/main" val="26257749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customXml" Target="../ink/ink7.xml"/><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customXml" Target="../ink/ink6.xml"/><Relationship Id="rId2" Type="http://schemas.openxmlformats.org/officeDocument/2006/relationships/customXml" Target="../ink/ink1.xml"/><Relationship Id="rId16"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customXml" Target="../ink/ink9.xml"/><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23.png"/><Relationship Id="rId14" Type="http://schemas.openxmlformats.org/officeDocument/2006/relationships/customXml" Target="../ink/ink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0784F3-5390-BB0E-062B-D51A048AC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4126"/>
            <a:ext cx="4999574" cy="6504148"/>
          </a:xfrm>
          <a:prstGeom prst="rect">
            <a:avLst/>
          </a:prstGeom>
          <a:ln>
            <a:solidFill>
              <a:schemeClr val="tx1"/>
            </a:solidFill>
          </a:ln>
        </p:spPr>
      </p:pic>
      <p:pic>
        <p:nvPicPr>
          <p:cNvPr id="8" name="Picture 7">
            <a:extLst>
              <a:ext uri="{FF2B5EF4-FFF2-40B4-BE49-F238E27FC236}">
                <a16:creationId xmlns:a16="http://schemas.microsoft.com/office/drawing/2014/main" id="{B257DB55-F954-2208-AB10-96E909121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828" y="634126"/>
            <a:ext cx="4999574" cy="6504148"/>
          </a:xfrm>
          <a:prstGeom prst="rect">
            <a:avLst/>
          </a:prstGeom>
          <a:ln>
            <a:solidFill>
              <a:schemeClr val="tx1"/>
            </a:solidFill>
          </a:ln>
        </p:spPr>
      </p:pic>
    </p:spTree>
    <p:extLst>
      <p:ext uri="{BB962C8B-B14F-4D97-AF65-F5344CB8AC3E}">
        <p14:creationId xmlns:p14="http://schemas.microsoft.com/office/powerpoint/2010/main" val="880218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B6C4BC-FA20-DDA9-A8DC-3C995633803B}"/>
              </a:ext>
            </a:extLst>
          </p:cNvPr>
          <p:cNvGrpSpPr/>
          <p:nvPr/>
        </p:nvGrpSpPr>
        <p:grpSpPr>
          <a:xfrm>
            <a:off x="0" y="0"/>
            <a:ext cx="2219218" cy="3886200"/>
            <a:chOff x="0" y="0"/>
            <a:chExt cx="2219218" cy="3886200"/>
          </a:xfrm>
        </p:grpSpPr>
        <p:sp>
          <p:nvSpPr>
            <p:cNvPr id="4" name="Rectangle 3">
              <a:extLst>
                <a:ext uri="{FF2B5EF4-FFF2-40B4-BE49-F238E27FC236}">
                  <a16:creationId xmlns:a16="http://schemas.microsoft.com/office/drawing/2014/main" id="{F2CE30E3-CE5F-AC4F-0B41-D6BE97080BD5}"/>
                </a:ext>
              </a:extLst>
            </p:cNvPr>
            <p:cNvSpPr/>
            <p:nvPr/>
          </p:nvSpPr>
          <p:spPr>
            <a:xfrm>
              <a:off x="652409" y="656346"/>
              <a:ext cx="914400" cy="2573508"/>
            </a:xfrm>
            <a:prstGeom prst="rect">
              <a:avLst/>
            </a:prstGeom>
            <a:noFill/>
          </p:spPr>
          <p:txBody>
            <a:bodyPr wrap="none" lIns="91440" tIns="45720" rIns="91440" bIns="45720">
              <a:prstTxWarp prst="textFadeUp">
                <a:avLst>
                  <a:gd name="adj" fmla="val 8669"/>
                </a:avLst>
              </a:prstTxWarp>
              <a:spAutoFit/>
            </a:bodyPr>
            <a:lstStyle/>
            <a:p>
              <a:pPr algn="ctr"/>
              <a:r>
                <a:rPr lang="en-US" sz="5400" b="1" cap="none" spc="50" dirty="0">
                  <a:ln w="0"/>
                  <a:solidFill>
                    <a:schemeClr val="bg1">
                      <a:lumMod val="65000"/>
                    </a:schemeClr>
                  </a:solidFill>
                  <a:effectLst>
                    <a:innerShdw blurRad="63500" dist="50800" dir="13500000">
                      <a:srgbClr val="000000">
                        <a:alpha val="50000"/>
                      </a:srgbClr>
                    </a:innerShdw>
                  </a:effectLst>
                </a:rPr>
                <a:t>SEVEN</a:t>
              </a:r>
            </a:p>
          </p:txBody>
        </p:sp>
        <p:sp>
          <p:nvSpPr>
            <p:cNvPr id="5" name="Rectangle 4">
              <a:extLst>
                <a:ext uri="{FF2B5EF4-FFF2-40B4-BE49-F238E27FC236}">
                  <a16:creationId xmlns:a16="http://schemas.microsoft.com/office/drawing/2014/main" id="{F58A0F22-5A35-9FAD-E3EF-0311EBC12A8E}"/>
                </a:ext>
              </a:extLst>
            </p:cNvPr>
            <p:cNvSpPr/>
            <p:nvPr/>
          </p:nvSpPr>
          <p:spPr>
            <a:xfrm>
              <a:off x="0" y="0"/>
              <a:ext cx="2219218" cy="3886200"/>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32A91D0C-A17A-7B82-CF76-867E5066BE15}"/>
              </a:ext>
            </a:extLst>
          </p:cNvPr>
          <p:cNvGrpSpPr/>
          <p:nvPr/>
        </p:nvGrpSpPr>
        <p:grpSpPr>
          <a:xfrm>
            <a:off x="2219218" y="0"/>
            <a:ext cx="2219218" cy="3886200"/>
            <a:chOff x="0" y="0"/>
            <a:chExt cx="2219218" cy="3886200"/>
          </a:xfrm>
        </p:grpSpPr>
        <p:sp>
          <p:nvSpPr>
            <p:cNvPr id="18" name="Rectangle 17">
              <a:extLst>
                <a:ext uri="{FF2B5EF4-FFF2-40B4-BE49-F238E27FC236}">
                  <a16:creationId xmlns:a16="http://schemas.microsoft.com/office/drawing/2014/main" id="{61154C8D-5E70-29B8-2E2E-DB2873A9FB3C}"/>
                </a:ext>
              </a:extLst>
            </p:cNvPr>
            <p:cNvSpPr/>
            <p:nvPr/>
          </p:nvSpPr>
          <p:spPr>
            <a:xfrm>
              <a:off x="652409" y="656346"/>
              <a:ext cx="914400" cy="2573508"/>
            </a:xfrm>
            <a:prstGeom prst="rect">
              <a:avLst/>
            </a:prstGeom>
            <a:noFill/>
          </p:spPr>
          <p:txBody>
            <a:bodyPr wrap="none" lIns="91440" tIns="45720" rIns="91440" bIns="45720">
              <a:prstTxWarp prst="textFadeUp">
                <a:avLst>
                  <a:gd name="adj" fmla="val 8669"/>
                </a:avLst>
              </a:prstTxWarp>
              <a:spAutoFit/>
            </a:bodyPr>
            <a:lstStyle/>
            <a:p>
              <a:pPr algn="ctr"/>
              <a:r>
                <a:rPr lang="en-US" sz="5400" b="1" cap="none" spc="50" dirty="0">
                  <a:ln w="0"/>
                  <a:solidFill>
                    <a:schemeClr val="bg1">
                      <a:lumMod val="65000"/>
                    </a:schemeClr>
                  </a:solidFill>
                  <a:effectLst>
                    <a:innerShdw blurRad="63500" dist="50800" dir="13500000">
                      <a:srgbClr val="000000">
                        <a:alpha val="50000"/>
                      </a:srgbClr>
                    </a:innerShdw>
                  </a:effectLst>
                </a:rPr>
                <a:t>SEVEN</a:t>
              </a:r>
            </a:p>
          </p:txBody>
        </p:sp>
        <p:sp>
          <p:nvSpPr>
            <p:cNvPr id="19" name="Rectangle 18">
              <a:extLst>
                <a:ext uri="{FF2B5EF4-FFF2-40B4-BE49-F238E27FC236}">
                  <a16:creationId xmlns:a16="http://schemas.microsoft.com/office/drawing/2014/main" id="{F4739CF1-FB08-A354-325D-68DA8031A158}"/>
                </a:ext>
              </a:extLst>
            </p:cNvPr>
            <p:cNvSpPr/>
            <p:nvPr/>
          </p:nvSpPr>
          <p:spPr>
            <a:xfrm>
              <a:off x="0" y="0"/>
              <a:ext cx="2219218" cy="3886200"/>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9A00BAE9-A2B8-BF05-EF63-54DFFF7F3465}"/>
              </a:ext>
            </a:extLst>
          </p:cNvPr>
          <p:cNvGrpSpPr/>
          <p:nvPr/>
        </p:nvGrpSpPr>
        <p:grpSpPr>
          <a:xfrm>
            <a:off x="4438436" y="0"/>
            <a:ext cx="2219218" cy="3886200"/>
            <a:chOff x="0" y="0"/>
            <a:chExt cx="2219218" cy="3886200"/>
          </a:xfrm>
        </p:grpSpPr>
        <p:sp>
          <p:nvSpPr>
            <p:cNvPr id="21" name="Rectangle 20">
              <a:extLst>
                <a:ext uri="{FF2B5EF4-FFF2-40B4-BE49-F238E27FC236}">
                  <a16:creationId xmlns:a16="http://schemas.microsoft.com/office/drawing/2014/main" id="{E18C7633-C34F-D0B1-6260-33575B400BF8}"/>
                </a:ext>
              </a:extLst>
            </p:cNvPr>
            <p:cNvSpPr/>
            <p:nvPr/>
          </p:nvSpPr>
          <p:spPr>
            <a:xfrm>
              <a:off x="652409" y="656346"/>
              <a:ext cx="914400" cy="2573508"/>
            </a:xfrm>
            <a:prstGeom prst="rect">
              <a:avLst/>
            </a:prstGeom>
            <a:noFill/>
          </p:spPr>
          <p:txBody>
            <a:bodyPr wrap="none" lIns="91440" tIns="45720" rIns="91440" bIns="45720">
              <a:prstTxWarp prst="textFadeUp">
                <a:avLst>
                  <a:gd name="adj" fmla="val 8669"/>
                </a:avLst>
              </a:prstTxWarp>
              <a:spAutoFit/>
            </a:bodyPr>
            <a:lstStyle/>
            <a:p>
              <a:pPr algn="ctr"/>
              <a:r>
                <a:rPr lang="en-US" sz="5400" b="1" cap="none" spc="50" dirty="0">
                  <a:ln w="0"/>
                  <a:solidFill>
                    <a:schemeClr val="bg1">
                      <a:lumMod val="65000"/>
                    </a:schemeClr>
                  </a:solidFill>
                  <a:effectLst>
                    <a:innerShdw blurRad="63500" dist="50800" dir="13500000">
                      <a:srgbClr val="000000">
                        <a:alpha val="50000"/>
                      </a:srgbClr>
                    </a:innerShdw>
                  </a:effectLst>
                </a:rPr>
                <a:t>SEVEN</a:t>
              </a:r>
            </a:p>
          </p:txBody>
        </p:sp>
        <p:sp>
          <p:nvSpPr>
            <p:cNvPr id="22" name="Rectangle 21">
              <a:extLst>
                <a:ext uri="{FF2B5EF4-FFF2-40B4-BE49-F238E27FC236}">
                  <a16:creationId xmlns:a16="http://schemas.microsoft.com/office/drawing/2014/main" id="{6584ACBC-A67D-505C-5472-A7420C000FC7}"/>
                </a:ext>
              </a:extLst>
            </p:cNvPr>
            <p:cNvSpPr/>
            <p:nvPr/>
          </p:nvSpPr>
          <p:spPr>
            <a:xfrm>
              <a:off x="0" y="0"/>
              <a:ext cx="2219218" cy="3886200"/>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C634A168-1467-90EA-F4AE-06E0DDA6859D}"/>
              </a:ext>
            </a:extLst>
          </p:cNvPr>
          <p:cNvGrpSpPr/>
          <p:nvPr/>
        </p:nvGrpSpPr>
        <p:grpSpPr>
          <a:xfrm>
            <a:off x="6657654" y="0"/>
            <a:ext cx="2219218" cy="3886200"/>
            <a:chOff x="0" y="0"/>
            <a:chExt cx="2219218" cy="3886200"/>
          </a:xfrm>
        </p:grpSpPr>
        <p:sp>
          <p:nvSpPr>
            <p:cNvPr id="24" name="Rectangle 23">
              <a:extLst>
                <a:ext uri="{FF2B5EF4-FFF2-40B4-BE49-F238E27FC236}">
                  <a16:creationId xmlns:a16="http://schemas.microsoft.com/office/drawing/2014/main" id="{DB0AA375-50AB-68B0-E3CB-E808F6121FA6}"/>
                </a:ext>
              </a:extLst>
            </p:cNvPr>
            <p:cNvSpPr/>
            <p:nvPr/>
          </p:nvSpPr>
          <p:spPr>
            <a:xfrm>
              <a:off x="652409" y="656346"/>
              <a:ext cx="914400" cy="2573508"/>
            </a:xfrm>
            <a:prstGeom prst="rect">
              <a:avLst/>
            </a:prstGeom>
            <a:noFill/>
          </p:spPr>
          <p:txBody>
            <a:bodyPr wrap="none" lIns="91440" tIns="45720" rIns="91440" bIns="45720">
              <a:prstTxWarp prst="textFadeUp">
                <a:avLst>
                  <a:gd name="adj" fmla="val 8669"/>
                </a:avLst>
              </a:prstTxWarp>
              <a:spAutoFit/>
            </a:bodyPr>
            <a:lstStyle/>
            <a:p>
              <a:pPr algn="ctr"/>
              <a:r>
                <a:rPr lang="en-US" sz="5400" b="1" cap="none" spc="50" dirty="0">
                  <a:ln w="0"/>
                  <a:solidFill>
                    <a:schemeClr val="bg1">
                      <a:lumMod val="65000"/>
                    </a:schemeClr>
                  </a:solidFill>
                  <a:effectLst>
                    <a:innerShdw blurRad="63500" dist="50800" dir="13500000">
                      <a:srgbClr val="000000">
                        <a:alpha val="50000"/>
                      </a:srgbClr>
                    </a:innerShdw>
                  </a:effectLst>
                </a:rPr>
                <a:t>SEVEN</a:t>
              </a:r>
            </a:p>
          </p:txBody>
        </p:sp>
        <p:sp>
          <p:nvSpPr>
            <p:cNvPr id="25" name="Rectangle 24">
              <a:extLst>
                <a:ext uri="{FF2B5EF4-FFF2-40B4-BE49-F238E27FC236}">
                  <a16:creationId xmlns:a16="http://schemas.microsoft.com/office/drawing/2014/main" id="{BF23A7A0-4761-A0E7-C8C5-DDD17A153EAB}"/>
                </a:ext>
              </a:extLst>
            </p:cNvPr>
            <p:cNvSpPr/>
            <p:nvPr/>
          </p:nvSpPr>
          <p:spPr>
            <a:xfrm>
              <a:off x="0" y="0"/>
              <a:ext cx="2219218" cy="3886200"/>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71DB347B-83B0-F2B4-D69C-049A6BDE8FD1}"/>
              </a:ext>
            </a:extLst>
          </p:cNvPr>
          <p:cNvGrpSpPr/>
          <p:nvPr/>
        </p:nvGrpSpPr>
        <p:grpSpPr>
          <a:xfrm>
            <a:off x="0" y="3886200"/>
            <a:ext cx="2219218" cy="3886200"/>
            <a:chOff x="0" y="0"/>
            <a:chExt cx="2219218" cy="3886200"/>
          </a:xfrm>
        </p:grpSpPr>
        <p:sp>
          <p:nvSpPr>
            <p:cNvPr id="27" name="Rectangle 26">
              <a:extLst>
                <a:ext uri="{FF2B5EF4-FFF2-40B4-BE49-F238E27FC236}">
                  <a16:creationId xmlns:a16="http://schemas.microsoft.com/office/drawing/2014/main" id="{A5181D04-F5F2-FCD4-F578-1E8479278ADF}"/>
                </a:ext>
              </a:extLst>
            </p:cNvPr>
            <p:cNvSpPr/>
            <p:nvPr/>
          </p:nvSpPr>
          <p:spPr>
            <a:xfrm>
              <a:off x="652409" y="656346"/>
              <a:ext cx="914400" cy="2573508"/>
            </a:xfrm>
            <a:prstGeom prst="rect">
              <a:avLst/>
            </a:prstGeom>
            <a:noFill/>
          </p:spPr>
          <p:txBody>
            <a:bodyPr wrap="none" lIns="91440" tIns="45720" rIns="91440" bIns="45720">
              <a:prstTxWarp prst="textFadeUp">
                <a:avLst>
                  <a:gd name="adj" fmla="val 8669"/>
                </a:avLst>
              </a:prstTxWarp>
              <a:spAutoFit/>
            </a:bodyPr>
            <a:lstStyle/>
            <a:p>
              <a:pPr algn="ctr"/>
              <a:r>
                <a:rPr lang="en-US" sz="5400" b="1" cap="none" spc="50" dirty="0">
                  <a:ln w="0"/>
                  <a:solidFill>
                    <a:schemeClr val="bg1">
                      <a:lumMod val="65000"/>
                    </a:schemeClr>
                  </a:solidFill>
                  <a:effectLst>
                    <a:innerShdw blurRad="63500" dist="50800" dir="13500000">
                      <a:srgbClr val="000000">
                        <a:alpha val="50000"/>
                      </a:srgbClr>
                    </a:innerShdw>
                  </a:effectLst>
                </a:rPr>
                <a:t>SEVEN</a:t>
              </a:r>
            </a:p>
          </p:txBody>
        </p:sp>
        <p:sp>
          <p:nvSpPr>
            <p:cNvPr id="28" name="Rectangle 27">
              <a:extLst>
                <a:ext uri="{FF2B5EF4-FFF2-40B4-BE49-F238E27FC236}">
                  <a16:creationId xmlns:a16="http://schemas.microsoft.com/office/drawing/2014/main" id="{08E02EDC-28B2-3DC9-44F3-472DCCC8C279}"/>
                </a:ext>
              </a:extLst>
            </p:cNvPr>
            <p:cNvSpPr/>
            <p:nvPr/>
          </p:nvSpPr>
          <p:spPr>
            <a:xfrm>
              <a:off x="0" y="0"/>
              <a:ext cx="2219218" cy="3886200"/>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EA289A81-4F9C-8749-1677-1A22C6A38FB2}"/>
              </a:ext>
            </a:extLst>
          </p:cNvPr>
          <p:cNvGrpSpPr/>
          <p:nvPr/>
        </p:nvGrpSpPr>
        <p:grpSpPr>
          <a:xfrm>
            <a:off x="2219218" y="3886200"/>
            <a:ext cx="2219218" cy="3886200"/>
            <a:chOff x="0" y="0"/>
            <a:chExt cx="2219218" cy="3886200"/>
          </a:xfrm>
        </p:grpSpPr>
        <p:sp>
          <p:nvSpPr>
            <p:cNvPr id="30" name="Rectangle 29">
              <a:extLst>
                <a:ext uri="{FF2B5EF4-FFF2-40B4-BE49-F238E27FC236}">
                  <a16:creationId xmlns:a16="http://schemas.microsoft.com/office/drawing/2014/main" id="{5B0F900A-F412-4D2E-E32D-41018E912B3F}"/>
                </a:ext>
              </a:extLst>
            </p:cNvPr>
            <p:cNvSpPr/>
            <p:nvPr/>
          </p:nvSpPr>
          <p:spPr>
            <a:xfrm>
              <a:off x="652409" y="656346"/>
              <a:ext cx="914400" cy="2573508"/>
            </a:xfrm>
            <a:prstGeom prst="rect">
              <a:avLst/>
            </a:prstGeom>
            <a:noFill/>
          </p:spPr>
          <p:txBody>
            <a:bodyPr wrap="none" lIns="91440" tIns="45720" rIns="91440" bIns="45720">
              <a:prstTxWarp prst="textFadeUp">
                <a:avLst>
                  <a:gd name="adj" fmla="val 8669"/>
                </a:avLst>
              </a:prstTxWarp>
              <a:spAutoFit/>
            </a:bodyPr>
            <a:lstStyle/>
            <a:p>
              <a:pPr algn="ctr"/>
              <a:r>
                <a:rPr lang="en-US" sz="5400" b="1" cap="none" spc="50" dirty="0">
                  <a:ln w="0"/>
                  <a:solidFill>
                    <a:schemeClr val="bg1">
                      <a:lumMod val="65000"/>
                    </a:schemeClr>
                  </a:solidFill>
                  <a:effectLst>
                    <a:innerShdw blurRad="63500" dist="50800" dir="13500000">
                      <a:srgbClr val="000000">
                        <a:alpha val="50000"/>
                      </a:srgbClr>
                    </a:innerShdw>
                  </a:effectLst>
                </a:rPr>
                <a:t>SEVEN</a:t>
              </a:r>
            </a:p>
          </p:txBody>
        </p:sp>
        <p:sp>
          <p:nvSpPr>
            <p:cNvPr id="31" name="Rectangle 30">
              <a:extLst>
                <a:ext uri="{FF2B5EF4-FFF2-40B4-BE49-F238E27FC236}">
                  <a16:creationId xmlns:a16="http://schemas.microsoft.com/office/drawing/2014/main" id="{8B455DC6-A40F-F540-77F9-4EDFF0307E22}"/>
                </a:ext>
              </a:extLst>
            </p:cNvPr>
            <p:cNvSpPr/>
            <p:nvPr/>
          </p:nvSpPr>
          <p:spPr>
            <a:xfrm>
              <a:off x="0" y="0"/>
              <a:ext cx="2219218" cy="3886200"/>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92C8FD11-5796-28C9-CD95-A0D9EA6B918E}"/>
              </a:ext>
            </a:extLst>
          </p:cNvPr>
          <p:cNvGrpSpPr/>
          <p:nvPr/>
        </p:nvGrpSpPr>
        <p:grpSpPr>
          <a:xfrm>
            <a:off x="4438436" y="3886200"/>
            <a:ext cx="2219218" cy="3886200"/>
            <a:chOff x="0" y="0"/>
            <a:chExt cx="2219218" cy="3886200"/>
          </a:xfrm>
        </p:grpSpPr>
        <p:sp>
          <p:nvSpPr>
            <p:cNvPr id="33" name="Rectangle 32">
              <a:extLst>
                <a:ext uri="{FF2B5EF4-FFF2-40B4-BE49-F238E27FC236}">
                  <a16:creationId xmlns:a16="http://schemas.microsoft.com/office/drawing/2014/main" id="{8F49064E-2408-9072-1FEA-B955628B1488}"/>
                </a:ext>
              </a:extLst>
            </p:cNvPr>
            <p:cNvSpPr/>
            <p:nvPr/>
          </p:nvSpPr>
          <p:spPr>
            <a:xfrm>
              <a:off x="652409" y="656346"/>
              <a:ext cx="914400" cy="2573508"/>
            </a:xfrm>
            <a:prstGeom prst="rect">
              <a:avLst/>
            </a:prstGeom>
            <a:noFill/>
          </p:spPr>
          <p:txBody>
            <a:bodyPr wrap="none" lIns="91440" tIns="45720" rIns="91440" bIns="45720">
              <a:prstTxWarp prst="textFadeUp">
                <a:avLst>
                  <a:gd name="adj" fmla="val 8669"/>
                </a:avLst>
              </a:prstTxWarp>
              <a:spAutoFit/>
            </a:bodyPr>
            <a:lstStyle/>
            <a:p>
              <a:pPr algn="ctr"/>
              <a:r>
                <a:rPr lang="en-US" sz="5400" b="1" cap="none" spc="50" dirty="0">
                  <a:ln w="0"/>
                  <a:solidFill>
                    <a:schemeClr val="bg1">
                      <a:lumMod val="65000"/>
                    </a:schemeClr>
                  </a:solidFill>
                  <a:effectLst>
                    <a:innerShdw blurRad="63500" dist="50800" dir="13500000">
                      <a:srgbClr val="000000">
                        <a:alpha val="50000"/>
                      </a:srgbClr>
                    </a:innerShdw>
                  </a:effectLst>
                </a:rPr>
                <a:t>SEVEN</a:t>
              </a:r>
            </a:p>
          </p:txBody>
        </p:sp>
        <p:sp>
          <p:nvSpPr>
            <p:cNvPr id="34" name="Rectangle 33">
              <a:extLst>
                <a:ext uri="{FF2B5EF4-FFF2-40B4-BE49-F238E27FC236}">
                  <a16:creationId xmlns:a16="http://schemas.microsoft.com/office/drawing/2014/main" id="{2A5EDC17-2AD7-48BE-5CBF-4A55006FA564}"/>
                </a:ext>
              </a:extLst>
            </p:cNvPr>
            <p:cNvSpPr/>
            <p:nvPr/>
          </p:nvSpPr>
          <p:spPr>
            <a:xfrm>
              <a:off x="0" y="0"/>
              <a:ext cx="2219218" cy="3886200"/>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3BEF6C2-58A9-578A-FFE0-25A0B24A7A4F}"/>
              </a:ext>
            </a:extLst>
          </p:cNvPr>
          <p:cNvGrpSpPr/>
          <p:nvPr/>
        </p:nvGrpSpPr>
        <p:grpSpPr>
          <a:xfrm>
            <a:off x="6657654" y="3886200"/>
            <a:ext cx="2219218" cy="3886200"/>
            <a:chOff x="0" y="0"/>
            <a:chExt cx="2219218" cy="3886200"/>
          </a:xfrm>
        </p:grpSpPr>
        <p:sp>
          <p:nvSpPr>
            <p:cNvPr id="36" name="Rectangle 35">
              <a:extLst>
                <a:ext uri="{FF2B5EF4-FFF2-40B4-BE49-F238E27FC236}">
                  <a16:creationId xmlns:a16="http://schemas.microsoft.com/office/drawing/2014/main" id="{0700B278-8584-E842-ED95-06D9774B99AA}"/>
                </a:ext>
              </a:extLst>
            </p:cNvPr>
            <p:cNvSpPr/>
            <p:nvPr/>
          </p:nvSpPr>
          <p:spPr>
            <a:xfrm>
              <a:off x="652409" y="656346"/>
              <a:ext cx="914400" cy="2573508"/>
            </a:xfrm>
            <a:prstGeom prst="rect">
              <a:avLst/>
            </a:prstGeom>
            <a:noFill/>
          </p:spPr>
          <p:txBody>
            <a:bodyPr wrap="none" lIns="91440" tIns="45720" rIns="91440" bIns="45720">
              <a:prstTxWarp prst="textFadeUp">
                <a:avLst>
                  <a:gd name="adj" fmla="val 8669"/>
                </a:avLst>
              </a:prstTxWarp>
              <a:spAutoFit/>
            </a:bodyPr>
            <a:lstStyle/>
            <a:p>
              <a:pPr algn="ctr"/>
              <a:r>
                <a:rPr lang="en-US" sz="5400" b="1" cap="none" spc="50" dirty="0">
                  <a:ln w="0"/>
                  <a:solidFill>
                    <a:schemeClr val="bg1">
                      <a:lumMod val="65000"/>
                    </a:schemeClr>
                  </a:solidFill>
                  <a:effectLst>
                    <a:innerShdw blurRad="63500" dist="50800" dir="13500000">
                      <a:srgbClr val="000000">
                        <a:alpha val="50000"/>
                      </a:srgbClr>
                    </a:innerShdw>
                  </a:effectLst>
                </a:rPr>
                <a:t>SEVEN</a:t>
              </a:r>
            </a:p>
          </p:txBody>
        </p:sp>
        <p:sp>
          <p:nvSpPr>
            <p:cNvPr id="37" name="Rectangle 36">
              <a:extLst>
                <a:ext uri="{FF2B5EF4-FFF2-40B4-BE49-F238E27FC236}">
                  <a16:creationId xmlns:a16="http://schemas.microsoft.com/office/drawing/2014/main" id="{FB282494-92A9-53A0-2125-36E1FFF0D739}"/>
                </a:ext>
              </a:extLst>
            </p:cNvPr>
            <p:cNvSpPr/>
            <p:nvPr/>
          </p:nvSpPr>
          <p:spPr>
            <a:xfrm>
              <a:off x="0" y="0"/>
              <a:ext cx="2219218" cy="3886200"/>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7638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8" name="Group 1057">
            <a:extLst>
              <a:ext uri="{FF2B5EF4-FFF2-40B4-BE49-F238E27FC236}">
                <a16:creationId xmlns:a16="http://schemas.microsoft.com/office/drawing/2014/main" id="{B3C4ADF4-6DA4-D6DE-82C8-4D37EF3D7A91}"/>
              </a:ext>
            </a:extLst>
          </p:cNvPr>
          <p:cNvGrpSpPr/>
          <p:nvPr/>
        </p:nvGrpSpPr>
        <p:grpSpPr>
          <a:xfrm>
            <a:off x="610052" y="907474"/>
            <a:ext cx="4241684" cy="6594940"/>
            <a:chOff x="239484" y="213831"/>
            <a:chExt cx="4789714" cy="7483106"/>
          </a:xfrm>
        </p:grpSpPr>
        <p:cxnSp>
          <p:nvCxnSpPr>
            <p:cNvPr id="5" name="Straight Connector 4">
              <a:extLst>
                <a:ext uri="{FF2B5EF4-FFF2-40B4-BE49-F238E27FC236}">
                  <a16:creationId xmlns:a16="http://schemas.microsoft.com/office/drawing/2014/main" id="{747D8C5F-D82C-A289-3557-B79E9CCE9DE4}"/>
                </a:ext>
              </a:extLst>
            </p:cNvPr>
            <p:cNvCxnSpPr>
              <a:cxnSpLocks/>
            </p:cNvCxnSpPr>
            <p:nvPr/>
          </p:nvCxnSpPr>
          <p:spPr>
            <a:xfrm>
              <a:off x="466725" y="1140318"/>
              <a:ext cx="904875"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1F8B8915-F47F-9E0A-FF3C-319A3D53E826}"/>
                </a:ext>
              </a:extLst>
            </p:cNvPr>
            <p:cNvPicPr>
              <a:picLocks noChangeAspect="1"/>
            </p:cNvPicPr>
            <p:nvPr/>
          </p:nvPicPr>
          <p:blipFill rotWithShape="1">
            <a:blip r:embed="rId3"/>
            <a:srcRect l="31187" t="30247" r="63005" b="15657"/>
            <a:stretch/>
          </p:blipFill>
          <p:spPr>
            <a:xfrm rot="886443" flipH="1">
              <a:off x="3523018" y="2320529"/>
              <a:ext cx="178966" cy="937624"/>
            </a:xfrm>
            <a:prstGeom prst="rect">
              <a:avLst/>
            </a:prstGeom>
          </p:spPr>
        </p:pic>
        <p:pic>
          <p:nvPicPr>
            <p:cNvPr id="1026" name="Picture 2" descr="Amazon.com : Outdoor Essentials Outdoor Faux Rock Cover - for Landscaping,  Yard Décor, &amp; Gardens - Water-Proof, Lightweight, Wind-Resistant, Grey,  Small : Patio, Lawn &amp; Garden">
              <a:extLst>
                <a:ext uri="{FF2B5EF4-FFF2-40B4-BE49-F238E27FC236}">
                  <a16:creationId xmlns:a16="http://schemas.microsoft.com/office/drawing/2014/main" id="{EEF5FDA4-7FC7-53EB-7E4A-FA20F997D3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693" t="29575" r="23039" b="29902"/>
            <a:stretch/>
          </p:blipFill>
          <p:spPr bwMode="auto">
            <a:xfrm>
              <a:off x="1699131" y="480835"/>
              <a:ext cx="518216" cy="3942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BF82342-C839-77E5-7367-1CA9D77F356C}"/>
                </a:ext>
              </a:extLst>
            </p:cNvPr>
            <p:cNvPicPr>
              <a:picLocks noChangeAspect="1"/>
            </p:cNvPicPr>
            <p:nvPr/>
          </p:nvPicPr>
          <p:blipFill rotWithShape="1">
            <a:blip r:embed="rId5"/>
            <a:srcRect l="29545" t="29575" r="52273" b="37653"/>
            <a:stretch/>
          </p:blipFill>
          <p:spPr>
            <a:xfrm>
              <a:off x="4335013" y="426986"/>
              <a:ext cx="495300" cy="502179"/>
            </a:xfrm>
            <a:prstGeom prst="rect">
              <a:avLst/>
            </a:prstGeom>
          </p:spPr>
        </p:pic>
        <p:sp>
          <p:nvSpPr>
            <p:cNvPr id="10" name="Rectangle 9">
              <a:extLst>
                <a:ext uri="{FF2B5EF4-FFF2-40B4-BE49-F238E27FC236}">
                  <a16:creationId xmlns:a16="http://schemas.microsoft.com/office/drawing/2014/main" id="{2EE4AF2F-A975-8BF1-7B74-BF5055A98F08}"/>
                </a:ext>
              </a:extLst>
            </p:cNvPr>
            <p:cNvSpPr/>
            <p:nvPr/>
          </p:nvSpPr>
          <p:spPr>
            <a:xfrm>
              <a:off x="2015412" y="5006836"/>
              <a:ext cx="435889" cy="626179"/>
            </a:xfrm>
            <a:prstGeom prst="rect">
              <a:avLst/>
            </a:prstGeom>
            <a:no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941549-3EA0-6D32-1A31-F1B3BFC684F3}"/>
                </a:ext>
              </a:extLst>
            </p:cNvPr>
            <p:cNvSpPr/>
            <p:nvPr/>
          </p:nvSpPr>
          <p:spPr>
            <a:xfrm>
              <a:off x="457199" y="228600"/>
              <a:ext cx="4571999" cy="73152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8A2C5AD-5BB4-22F7-3E15-F99ECED416EF}"/>
                </a:ext>
              </a:extLst>
            </p:cNvPr>
            <p:cNvCxnSpPr>
              <a:cxnSpLocks/>
            </p:cNvCxnSpPr>
            <p:nvPr/>
          </p:nvCxnSpPr>
          <p:spPr>
            <a:xfrm>
              <a:off x="2308917" y="1137835"/>
              <a:ext cx="1818583"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FFCD36B8-82EE-D041-F338-7D73C437F1B3}"/>
                </a:ext>
              </a:extLst>
            </p:cNvPr>
            <p:cNvCxnSpPr>
              <a:cxnSpLocks/>
            </p:cNvCxnSpPr>
            <p:nvPr/>
          </p:nvCxnSpPr>
          <p:spPr>
            <a:xfrm flipV="1">
              <a:off x="465390" y="1137835"/>
              <a:ext cx="3645891" cy="6405965"/>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8DE1908D-8C00-D221-C1F5-734810EF4F2F}"/>
                </a:ext>
              </a:extLst>
            </p:cNvPr>
            <p:cNvCxnSpPr>
              <a:cxnSpLocks/>
            </p:cNvCxnSpPr>
            <p:nvPr/>
          </p:nvCxnSpPr>
          <p:spPr>
            <a:xfrm flipV="1">
              <a:off x="1371600" y="1138753"/>
              <a:ext cx="0" cy="914987"/>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772037E1-2AE8-96C0-4345-EA4308F5F8FF}"/>
                </a:ext>
              </a:extLst>
            </p:cNvPr>
            <p:cNvCxnSpPr>
              <a:cxnSpLocks/>
            </p:cNvCxnSpPr>
            <p:nvPr/>
          </p:nvCxnSpPr>
          <p:spPr>
            <a:xfrm flipV="1">
              <a:off x="1613188" y="2942476"/>
              <a:ext cx="2517832" cy="4601324"/>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E68C47A0-156C-6CFA-AD95-742DE38ACEC0}"/>
                </a:ext>
              </a:extLst>
            </p:cNvPr>
            <p:cNvCxnSpPr>
              <a:cxnSpLocks/>
            </p:cNvCxnSpPr>
            <p:nvPr/>
          </p:nvCxnSpPr>
          <p:spPr>
            <a:xfrm flipV="1">
              <a:off x="4132355" y="2969645"/>
              <a:ext cx="0" cy="2057728"/>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0B1BDB3A-7219-C67B-5DBF-41003FD926CA}"/>
                </a:ext>
              </a:extLst>
            </p:cNvPr>
            <p:cNvCxnSpPr>
              <a:cxnSpLocks/>
            </p:cNvCxnSpPr>
            <p:nvPr/>
          </p:nvCxnSpPr>
          <p:spPr>
            <a:xfrm flipV="1">
              <a:off x="2286346" y="2053740"/>
              <a:ext cx="2132" cy="915905"/>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06EBD03B-177C-26B6-DEDC-66151F35F3FB}"/>
                </a:ext>
              </a:extLst>
            </p:cNvPr>
            <p:cNvCxnSpPr>
              <a:cxnSpLocks/>
            </p:cNvCxnSpPr>
            <p:nvPr/>
          </p:nvCxnSpPr>
          <p:spPr>
            <a:xfrm>
              <a:off x="1371600" y="2973954"/>
              <a:ext cx="914058" cy="0"/>
            </a:xfrm>
            <a:prstGeom prst="line">
              <a:avLst/>
            </a:prstGeom>
          </p:spPr>
          <p:style>
            <a:lnRef idx="1">
              <a:schemeClr val="dk1"/>
            </a:lnRef>
            <a:fillRef idx="0">
              <a:schemeClr val="dk1"/>
            </a:fillRef>
            <a:effectRef idx="0">
              <a:schemeClr val="dk1"/>
            </a:effectRef>
            <a:fontRef idx="minor">
              <a:schemeClr val="tx1"/>
            </a:fontRef>
          </p:style>
        </p:cxnSp>
        <p:cxnSp>
          <p:nvCxnSpPr>
            <p:cNvPr id="1025" name="Straight Connector 1024">
              <a:extLst>
                <a:ext uri="{FF2B5EF4-FFF2-40B4-BE49-F238E27FC236}">
                  <a16:creationId xmlns:a16="http://schemas.microsoft.com/office/drawing/2014/main" id="{D8163E51-7339-6B0A-4056-F950D8EDE0F3}"/>
                </a:ext>
              </a:extLst>
            </p:cNvPr>
            <p:cNvCxnSpPr>
              <a:cxnSpLocks/>
            </p:cNvCxnSpPr>
            <p:nvPr/>
          </p:nvCxnSpPr>
          <p:spPr>
            <a:xfrm>
              <a:off x="1406838" y="2057688"/>
              <a:ext cx="914058" cy="0"/>
            </a:xfrm>
            <a:prstGeom prst="line">
              <a:avLst/>
            </a:prstGeom>
          </p:spPr>
          <p:style>
            <a:lnRef idx="1">
              <a:schemeClr val="dk1"/>
            </a:lnRef>
            <a:fillRef idx="0">
              <a:schemeClr val="dk1"/>
            </a:fillRef>
            <a:effectRef idx="0">
              <a:schemeClr val="dk1"/>
            </a:effectRef>
            <a:fontRef idx="minor">
              <a:schemeClr val="tx1"/>
            </a:fontRef>
          </p:style>
        </p:cxnSp>
        <p:cxnSp>
          <p:nvCxnSpPr>
            <p:cNvPr id="1038" name="Straight Connector 1037">
              <a:extLst>
                <a:ext uri="{FF2B5EF4-FFF2-40B4-BE49-F238E27FC236}">
                  <a16:creationId xmlns:a16="http://schemas.microsoft.com/office/drawing/2014/main" id="{1F5FDB17-71C4-8AD1-E81A-A6C8E7704799}"/>
                </a:ext>
              </a:extLst>
            </p:cNvPr>
            <p:cNvCxnSpPr>
              <a:cxnSpLocks/>
            </p:cNvCxnSpPr>
            <p:nvPr/>
          </p:nvCxnSpPr>
          <p:spPr>
            <a:xfrm flipH="1" flipV="1">
              <a:off x="3218208" y="4699529"/>
              <a:ext cx="1364455" cy="1496876"/>
            </a:xfrm>
            <a:prstGeom prst="line">
              <a:avLst/>
            </a:prstGeom>
          </p:spPr>
          <p:style>
            <a:lnRef idx="1">
              <a:schemeClr val="dk1"/>
            </a:lnRef>
            <a:fillRef idx="0">
              <a:schemeClr val="dk1"/>
            </a:fillRef>
            <a:effectRef idx="0">
              <a:schemeClr val="dk1"/>
            </a:effectRef>
            <a:fontRef idx="minor">
              <a:schemeClr val="tx1"/>
            </a:fontRef>
          </p:style>
        </p:cxnSp>
        <p:cxnSp>
          <p:nvCxnSpPr>
            <p:cNvPr id="1040" name="Straight Connector 1039">
              <a:extLst>
                <a:ext uri="{FF2B5EF4-FFF2-40B4-BE49-F238E27FC236}">
                  <a16:creationId xmlns:a16="http://schemas.microsoft.com/office/drawing/2014/main" id="{2A623FC5-C95D-9068-5CE0-302FE2542EF4}"/>
                </a:ext>
              </a:extLst>
            </p:cNvPr>
            <p:cNvCxnSpPr>
              <a:cxnSpLocks/>
            </p:cNvCxnSpPr>
            <p:nvPr/>
          </p:nvCxnSpPr>
          <p:spPr>
            <a:xfrm flipH="1" flipV="1">
              <a:off x="3218208" y="5710419"/>
              <a:ext cx="1798757" cy="1808432"/>
            </a:xfrm>
            <a:prstGeom prst="line">
              <a:avLst/>
            </a:prstGeom>
          </p:spPr>
          <p:style>
            <a:lnRef idx="1">
              <a:schemeClr val="dk1"/>
            </a:lnRef>
            <a:fillRef idx="0">
              <a:schemeClr val="dk1"/>
            </a:fillRef>
            <a:effectRef idx="0">
              <a:schemeClr val="dk1"/>
            </a:effectRef>
            <a:fontRef idx="minor">
              <a:schemeClr val="tx1"/>
            </a:fontRef>
          </p:style>
        </p:cxnSp>
        <p:cxnSp>
          <p:nvCxnSpPr>
            <p:cNvPr id="1043" name="Straight Connector 1042">
              <a:extLst>
                <a:ext uri="{FF2B5EF4-FFF2-40B4-BE49-F238E27FC236}">
                  <a16:creationId xmlns:a16="http://schemas.microsoft.com/office/drawing/2014/main" id="{A278156E-3762-A338-92E6-D079032C4F51}"/>
                </a:ext>
              </a:extLst>
            </p:cNvPr>
            <p:cNvCxnSpPr>
              <a:cxnSpLocks/>
            </p:cNvCxnSpPr>
            <p:nvPr/>
          </p:nvCxnSpPr>
          <p:spPr>
            <a:xfrm flipH="1" flipV="1">
              <a:off x="2491288" y="5959709"/>
              <a:ext cx="714687" cy="654926"/>
            </a:xfrm>
            <a:prstGeom prst="line">
              <a:avLst/>
            </a:prstGeom>
          </p:spPr>
          <p:style>
            <a:lnRef idx="1">
              <a:schemeClr val="dk1"/>
            </a:lnRef>
            <a:fillRef idx="0">
              <a:schemeClr val="dk1"/>
            </a:fillRef>
            <a:effectRef idx="0">
              <a:schemeClr val="dk1"/>
            </a:effectRef>
            <a:fontRef idx="minor">
              <a:schemeClr val="tx1"/>
            </a:fontRef>
          </p:style>
        </p:cxnSp>
        <p:cxnSp>
          <p:nvCxnSpPr>
            <p:cNvPr id="1045" name="Straight Connector 1044">
              <a:extLst>
                <a:ext uri="{FF2B5EF4-FFF2-40B4-BE49-F238E27FC236}">
                  <a16:creationId xmlns:a16="http://schemas.microsoft.com/office/drawing/2014/main" id="{0DA3D115-9AB4-4B57-9F09-93DFE63DE14B}"/>
                </a:ext>
              </a:extLst>
            </p:cNvPr>
            <p:cNvCxnSpPr>
              <a:cxnSpLocks/>
            </p:cNvCxnSpPr>
            <p:nvPr/>
          </p:nvCxnSpPr>
          <p:spPr>
            <a:xfrm flipV="1">
              <a:off x="3205975" y="6614635"/>
              <a:ext cx="0" cy="884787"/>
            </a:xfrm>
            <a:prstGeom prst="line">
              <a:avLst/>
            </a:prstGeom>
          </p:spPr>
          <p:style>
            <a:lnRef idx="1">
              <a:schemeClr val="dk1"/>
            </a:lnRef>
            <a:fillRef idx="0">
              <a:schemeClr val="dk1"/>
            </a:fillRef>
            <a:effectRef idx="0">
              <a:schemeClr val="dk1"/>
            </a:effectRef>
            <a:fontRef idx="minor">
              <a:schemeClr val="tx1"/>
            </a:fontRef>
          </p:style>
        </p:cxnSp>
        <p:cxnSp>
          <p:nvCxnSpPr>
            <p:cNvPr id="1047" name="Straight Connector 1046">
              <a:extLst>
                <a:ext uri="{FF2B5EF4-FFF2-40B4-BE49-F238E27FC236}">
                  <a16:creationId xmlns:a16="http://schemas.microsoft.com/office/drawing/2014/main" id="{B7EEBDE1-B2A3-75AD-AA91-988A2180E2E7}"/>
                </a:ext>
              </a:extLst>
            </p:cNvPr>
            <p:cNvCxnSpPr>
              <a:cxnSpLocks/>
            </p:cNvCxnSpPr>
            <p:nvPr/>
          </p:nvCxnSpPr>
          <p:spPr>
            <a:xfrm flipH="1" flipV="1">
              <a:off x="465388" y="5243138"/>
              <a:ext cx="905264" cy="703921"/>
            </a:xfrm>
            <a:prstGeom prst="line">
              <a:avLst/>
            </a:prstGeom>
          </p:spPr>
          <p:style>
            <a:lnRef idx="1">
              <a:schemeClr val="dk1"/>
            </a:lnRef>
            <a:fillRef idx="0">
              <a:schemeClr val="dk1"/>
            </a:fillRef>
            <a:effectRef idx="0">
              <a:schemeClr val="dk1"/>
            </a:effectRef>
            <a:fontRef idx="minor">
              <a:schemeClr val="tx1"/>
            </a:fontRef>
          </p:style>
        </p:cxnSp>
        <p:cxnSp>
          <p:nvCxnSpPr>
            <p:cNvPr id="1049" name="Straight Connector 1048">
              <a:extLst>
                <a:ext uri="{FF2B5EF4-FFF2-40B4-BE49-F238E27FC236}">
                  <a16:creationId xmlns:a16="http://schemas.microsoft.com/office/drawing/2014/main" id="{999D0DBA-4124-4637-8C65-89A78FEC1317}"/>
                </a:ext>
              </a:extLst>
            </p:cNvPr>
            <p:cNvCxnSpPr>
              <a:cxnSpLocks/>
            </p:cNvCxnSpPr>
            <p:nvPr/>
          </p:nvCxnSpPr>
          <p:spPr>
            <a:xfrm flipV="1">
              <a:off x="1370652" y="2969645"/>
              <a:ext cx="7172" cy="1871296"/>
            </a:xfrm>
            <a:prstGeom prst="line">
              <a:avLst/>
            </a:prstGeom>
          </p:spPr>
          <p:style>
            <a:lnRef idx="1">
              <a:schemeClr val="dk1"/>
            </a:lnRef>
            <a:fillRef idx="0">
              <a:schemeClr val="dk1"/>
            </a:fillRef>
            <a:effectRef idx="0">
              <a:schemeClr val="dk1"/>
            </a:effectRef>
            <a:fontRef idx="minor">
              <a:schemeClr val="tx1"/>
            </a:fontRef>
          </p:style>
        </p:cxnSp>
        <p:sp>
          <p:nvSpPr>
            <p:cNvPr id="1051" name="Rectangle 1050">
              <a:extLst>
                <a:ext uri="{FF2B5EF4-FFF2-40B4-BE49-F238E27FC236}">
                  <a16:creationId xmlns:a16="http://schemas.microsoft.com/office/drawing/2014/main" id="{46D62DF2-64F2-CBB8-7A85-C84218D571D2}"/>
                </a:ext>
              </a:extLst>
            </p:cNvPr>
            <p:cNvSpPr/>
            <p:nvPr/>
          </p:nvSpPr>
          <p:spPr>
            <a:xfrm rot="5400000">
              <a:off x="7892" y="445423"/>
              <a:ext cx="914989" cy="451805"/>
            </a:xfrm>
            <a:prstGeom prst="rect">
              <a:avLst/>
            </a:prstGeom>
            <a:solidFill>
              <a:schemeClr val="bg1"/>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cap="none" spc="0" dirty="0">
                  <a:ln/>
                  <a:solidFill>
                    <a:schemeClr val="accent3"/>
                  </a:solidFill>
                  <a:effectLst/>
                </a:rPr>
                <a:t>Start</a:t>
              </a:r>
            </a:p>
          </p:txBody>
        </p:sp>
        <p:sp>
          <p:nvSpPr>
            <p:cNvPr id="1052" name="Rectangle 1051">
              <a:extLst>
                <a:ext uri="{FF2B5EF4-FFF2-40B4-BE49-F238E27FC236}">
                  <a16:creationId xmlns:a16="http://schemas.microsoft.com/office/drawing/2014/main" id="{3776295E-1BAC-0FF1-4028-F98EB52E968A}"/>
                </a:ext>
              </a:extLst>
            </p:cNvPr>
            <p:cNvSpPr/>
            <p:nvPr/>
          </p:nvSpPr>
          <p:spPr>
            <a:xfrm>
              <a:off x="651575" y="7242943"/>
              <a:ext cx="960277" cy="453994"/>
            </a:xfrm>
            <a:prstGeom prst="rect">
              <a:avLst/>
            </a:prstGeom>
            <a:solidFill>
              <a:schemeClr val="bg1"/>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cap="none" spc="0" dirty="0">
                  <a:ln/>
                  <a:solidFill>
                    <a:schemeClr val="accent3"/>
                  </a:solidFill>
                  <a:effectLst/>
                </a:rPr>
                <a:t>End</a:t>
              </a:r>
            </a:p>
          </p:txBody>
        </p:sp>
      </p:grpSp>
      <p:graphicFrame>
        <p:nvGraphicFramePr>
          <p:cNvPr id="1053" name="Table 1052">
            <a:extLst>
              <a:ext uri="{FF2B5EF4-FFF2-40B4-BE49-F238E27FC236}">
                <a16:creationId xmlns:a16="http://schemas.microsoft.com/office/drawing/2014/main" id="{D4B5F841-807F-88C6-05B2-99E7F49B853F}"/>
              </a:ext>
            </a:extLst>
          </p:cNvPr>
          <p:cNvGraphicFramePr>
            <a:graphicFrameLocks noGrp="1"/>
          </p:cNvGraphicFramePr>
          <p:nvPr>
            <p:extLst>
              <p:ext uri="{D42A27DB-BD31-4B8C-83A1-F6EECF244321}">
                <p14:modId xmlns:p14="http://schemas.microsoft.com/office/powerpoint/2010/main" val="1210111509"/>
              </p:ext>
            </p:extLst>
          </p:nvPr>
        </p:nvGraphicFramePr>
        <p:xfrm>
          <a:off x="5206664" y="920490"/>
          <a:ext cx="4394540" cy="5946622"/>
        </p:xfrm>
        <a:graphic>
          <a:graphicData uri="http://schemas.openxmlformats.org/drawingml/2006/table">
            <a:tbl>
              <a:tblPr firstRow="1" bandRow="1">
                <a:tableStyleId>{5940675A-B579-460E-94D1-54222C63F5DA}</a:tableStyleId>
              </a:tblPr>
              <a:tblGrid>
                <a:gridCol w="1098635">
                  <a:extLst>
                    <a:ext uri="{9D8B030D-6E8A-4147-A177-3AD203B41FA5}">
                      <a16:colId xmlns:a16="http://schemas.microsoft.com/office/drawing/2014/main" val="748664647"/>
                    </a:ext>
                  </a:extLst>
                </a:gridCol>
                <a:gridCol w="1098635">
                  <a:extLst>
                    <a:ext uri="{9D8B030D-6E8A-4147-A177-3AD203B41FA5}">
                      <a16:colId xmlns:a16="http://schemas.microsoft.com/office/drawing/2014/main" val="3276098949"/>
                    </a:ext>
                  </a:extLst>
                </a:gridCol>
                <a:gridCol w="1098635">
                  <a:extLst>
                    <a:ext uri="{9D8B030D-6E8A-4147-A177-3AD203B41FA5}">
                      <a16:colId xmlns:a16="http://schemas.microsoft.com/office/drawing/2014/main" val="91205637"/>
                    </a:ext>
                  </a:extLst>
                </a:gridCol>
                <a:gridCol w="1098635">
                  <a:extLst>
                    <a:ext uri="{9D8B030D-6E8A-4147-A177-3AD203B41FA5}">
                      <a16:colId xmlns:a16="http://schemas.microsoft.com/office/drawing/2014/main" val="2875224475"/>
                    </a:ext>
                  </a:extLst>
                </a:gridCol>
              </a:tblGrid>
              <a:tr h="1037402">
                <a:tc>
                  <a:txBody>
                    <a:bodyPr/>
                    <a:lstStyle/>
                    <a:p>
                      <a:endParaRPr lang="en-US" dirty="0"/>
                    </a:p>
                  </a:txBody>
                  <a:tcPr/>
                </a:tc>
                <a:tc>
                  <a:txBody>
                    <a:bodyPr/>
                    <a:lstStyle/>
                    <a:p>
                      <a:pPr algn="ctr"/>
                      <a:r>
                        <a:rPr lang="en-US" sz="1800" b="1" dirty="0"/>
                        <a:t>Flexible</a:t>
                      </a:r>
                    </a:p>
                    <a:p>
                      <a:pPr algn="ctr"/>
                      <a:r>
                        <a:rPr lang="en-US" sz="1800" dirty="0"/>
                        <a:t>Does it bend?</a:t>
                      </a:r>
                    </a:p>
                  </a:txBody>
                  <a:tcPr/>
                </a:tc>
                <a:tc>
                  <a:txBody>
                    <a:bodyPr/>
                    <a:lstStyle/>
                    <a:p>
                      <a:pPr algn="ctr"/>
                      <a:r>
                        <a:rPr lang="en-US" sz="1800" b="1" dirty="0"/>
                        <a:t>Hardness</a:t>
                      </a:r>
                    </a:p>
                    <a:p>
                      <a:pPr algn="ctr"/>
                      <a:r>
                        <a:rPr lang="en-US" sz="1800" dirty="0"/>
                        <a:t>Does it flake?</a:t>
                      </a:r>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Texture</a:t>
                      </a:r>
                    </a:p>
                    <a:p>
                      <a:pPr marL="0" marR="0" lvl="0" indent="0" algn="ctr" defTabSz="100584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Is it smooth?</a:t>
                      </a:r>
                    </a:p>
                  </a:txBody>
                  <a:tcPr/>
                </a:tc>
                <a:extLst>
                  <a:ext uri="{0D108BD9-81ED-4DB2-BD59-A6C34878D82A}">
                    <a16:rowId xmlns:a16="http://schemas.microsoft.com/office/drawing/2014/main" val="2050625450"/>
                  </a:ext>
                </a:extLst>
              </a:tr>
              <a:tr h="1227305">
                <a:tc>
                  <a:txBody>
                    <a:bodyPr/>
                    <a:lstStyle/>
                    <a:p>
                      <a:r>
                        <a:rPr lang="en-US" sz="1400" dirty="0"/>
                        <a:t>rock</a:t>
                      </a:r>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99255822"/>
                  </a:ext>
                </a:extLst>
              </a:tr>
              <a:tr h="1227305">
                <a:tc>
                  <a:txBody>
                    <a:bodyPr/>
                    <a:lstStyle/>
                    <a:p>
                      <a:r>
                        <a:rPr lang="en-US" sz="1400" dirty="0"/>
                        <a:t>plastic lid</a:t>
                      </a:r>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28273141"/>
                  </a:ext>
                </a:extLst>
              </a:tr>
              <a:tr h="1227305">
                <a:tc>
                  <a:txBody>
                    <a:bodyPr/>
                    <a:lstStyle/>
                    <a:p>
                      <a:r>
                        <a:rPr lang="en-US" sz="1400" dirty="0"/>
                        <a:t>wood </a:t>
                      </a:r>
                      <a:br>
                        <a:rPr lang="en-US" sz="1400" dirty="0"/>
                      </a:br>
                      <a:r>
                        <a:rPr lang="en-US" sz="1400" dirty="0"/>
                        <a:t>stick</a:t>
                      </a:r>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51118403"/>
                  </a:ext>
                </a:extLst>
              </a:tr>
              <a:tr h="1227305">
                <a:tc>
                  <a:txBody>
                    <a:bodyPr/>
                    <a:lstStyle/>
                    <a:p>
                      <a:r>
                        <a:rPr lang="en-US" sz="1400" dirty="0"/>
                        <a:t>paper</a:t>
                      </a:r>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10950183"/>
                  </a:ext>
                </a:extLst>
              </a:tr>
            </a:tbl>
          </a:graphicData>
        </a:graphic>
      </p:graphicFrame>
      <p:pic>
        <p:nvPicPr>
          <p:cNvPr id="1054" name="Picture 2" descr="Amazon.com : Outdoor Essentials Outdoor Faux Rock Cover - for Landscaping,  Yard Décor, &amp; Gardens - Water-Proof, Lightweight, Wind-Resistant, Grey,  Small : Patio, Lawn &amp; Garden">
            <a:extLst>
              <a:ext uri="{FF2B5EF4-FFF2-40B4-BE49-F238E27FC236}">
                <a16:creationId xmlns:a16="http://schemas.microsoft.com/office/drawing/2014/main" id="{2D3161A0-BF74-FD61-3A2E-D9C47E4F97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693" t="29575" r="23039" b="29902"/>
          <a:stretch/>
        </p:blipFill>
        <p:spPr bwMode="auto">
          <a:xfrm>
            <a:off x="5509379" y="2448404"/>
            <a:ext cx="518216" cy="394226"/>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1054">
            <a:extLst>
              <a:ext uri="{FF2B5EF4-FFF2-40B4-BE49-F238E27FC236}">
                <a16:creationId xmlns:a16="http://schemas.microsoft.com/office/drawing/2014/main" id="{FD1E6D6A-95C7-5966-B940-A35353DD05B5}"/>
              </a:ext>
            </a:extLst>
          </p:cNvPr>
          <p:cNvPicPr>
            <a:picLocks noChangeAspect="1"/>
          </p:cNvPicPr>
          <p:nvPr/>
        </p:nvPicPr>
        <p:blipFill rotWithShape="1">
          <a:blip r:embed="rId5"/>
          <a:srcRect l="29545" t="29575" r="52273" b="37653"/>
          <a:stretch/>
        </p:blipFill>
        <p:spPr>
          <a:xfrm>
            <a:off x="5540202" y="3634520"/>
            <a:ext cx="495300" cy="502179"/>
          </a:xfrm>
          <a:prstGeom prst="rect">
            <a:avLst/>
          </a:prstGeom>
        </p:spPr>
      </p:pic>
      <p:pic>
        <p:nvPicPr>
          <p:cNvPr id="1056" name="Picture 1055">
            <a:extLst>
              <a:ext uri="{FF2B5EF4-FFF2-40B4-BE49-F238E27FC236}">
                <a16:creationId xmlns:a16="http://schemas.microsoft.com/office/drawing/2014/main" id="{B5F04D6F-3879-2473-784F-889CCBCA90C8}"/>
              </a:ext>
            </a:extLst>
          </p:cNvPr>
          <p:cNvPicPr>
            <a:picLocks noChangeAspect="1"/>
          </p:cNvPicPr>
          <p:nvPr/>
        </p:nvPicPr>
        <p:blipFill rotWithShape="1">
          <a:blip r:embed="rId3"/>
          <a:srcRect l="31187" t="30247" r="63005" b="15657"/>
          <a:stretch/>
        </p:blipFill>
        <p:spPr>
          <a:xfrm rot="886443" flipH="1">
            <a:off x="5802510" y="4556961"/>
            <a:ext cx="178966" cy="937624"/>
          </a:xfrm>
          <a:prstGeom prst="rect">
            <a:avLst/>
          </a:prstGeom>
        </p:spPr>
      </p:pic>
      <p:sp>
        <p:nvSpPr>
          <p:cNvPr id="1057" name="Rectangle 1056">
            <a:extLst>
              <a:ext uri="{FF2B5EF4-FFF2-40B4-BE49-F238E27FC236}">
                <a16:creationId xmlns:a16="http://schemas.microsoft.com/office/drawing/2014/main" id="{BD1836F3-EB72-BD0F-481B-79656C6080CA}"/>
              </a:ext>
            </a:extLst>
          </p:cNvPr>
          <p:cNvSpPr/>
          <p:nvPr/>
        </p:nvSpPr>
        <p:spPr>
          <a:xfrm>
            <a:off x="5550543" y="6001598"/>
            <a:ext cx="435888" cy="626179"/>
          </a:xfrm>
          <a:prstGeom prst="rect">
            <a:avLst/>
          </a:prstGeom>
          <a:no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TextBox 1058">
            <a:extLst>
              <a:ext uri="{FF2B5EF4-FFF2-40B4-BE49-F238E27FC236}">
                <a16:creationId xmlns:a16="http://schemas.microsoft.com/office/drawing/2014/main" id="{45EFC420-49E6-B8C7-CC29-854E1B01963C}"/>
              </a:ext>
            </a:extLst>
          </p:cNvPr>
          <p:cNvSpPr txBox="1"/>
          <p:nvPr/>
        </p:nvSpPr>
        <p:spPr>
          <a:xfrm>
            <a:off x="1110454" y="269986"/>
            <a:ext cx="3000758" cy="400110"/>
          </a:xfrm>
          <a:prstGeom prst="rect">
            <a:avLst/>
          </a:prstGeom>
          <a:noFill/>
        </p:spPr>
        <p:txBody>
          <a:bodyPr wrap="none" rtlCol="0">
            <a:spAutoFit/>
          </a:bodyPr>
          <a:lstStyle/>
          <a:p>
            <a:pPr algn="ctr"/>
            <a:r>
              <a:rPr lang="en-US" sz="2000" b="1" dirty="0"/>
              <a:t>Properties of Matter Maze</a:t>
            </a:r>
          </a:p>
        </p:txBody>
      </p:sp>
      <p:pic>
        <p:nvPicPr>
          <p:cNvPr id="1060" name="Picture 6" descr="Download Cartoon Eyes Look Royalty-Free Stock Illustration Image - Pixabay">
            <a:extLst>
              <a:ext uri="{FF2B5EF4-FFF2-40B4-BE49-F238E27FC236}">
                <a16:creationId xmlns:a16="http://schemas.microsoft.com/office/drawing/2014/main" id="{547891A4-276F-E1CB-88A6-C2041BF29C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2395" y="1434821"/>
            <a:ext cx="695688" cy="33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15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69F6C2-26B1-BC1A-06E0-E1DF035B2FBF}"/>
              </a:ext>
            </a:extLst>
          </p:cNvPr>
          <p:cNvSpPr txBox="1"/>
          <p:nvPr/>
        </p:nvSpPr>
        <p:spPr>
          <a:xfrm rot="16200000">
            <a:off x="-2054833" y="3365390"/>
            <a:ext cx="7119991" cy="830997"/>
          </a:xfrm>
          <a:prstGeom prst="rect">
            <a:avLst/>
          </a:prstGeom>
          <a:noFill/>
        </p:spPr>
        <p:txBody>
          <a:bodyPr wrap="square" rtlCol="0">
            <a:spAutoFit/>
          </a:bodyPr>
          <a:lstStyle/>
          <a:p>
            <a:pPr algn="ctr"/>
            <a:r>
              <a:rPr lang="en-US" sz="4800" dirty="0"/>
              <a:t>Properties of Matter Maze</a:t>
            </a:r>
          </a:p>
        </p:txBody>
      </p:sp>
      <p:sp>
        <p:nvSpPr>
          <p:cNvPr id="5" name="TextBox 4">
            <a:extLst>
              <a:ext uri="{FF2B5EF4-FFF2-40B4-BE49-F238E27FC236}">
                <a16:creationId xmlns:a16="http://schemas.microsoft.com/office/drawing/2014/main" id="{A163DEF2-49BB-15D0-1E4C-B4F39EF13915}"/>
              </a:ext>
            </a:extLst>
          </p:cNvPr>
          <p:cNvSpPr txBox="1"/>
          <p:nvPr/>
        </p:nvSpPr>
        <p:spPr>
          <a:xfrm rot="16200000">
            <a:off x="56061" y="2519197"/>
            <a:ext cx="6841860" cy="2523383"/>
          </a:xfrm>
          <a:prstGeom prst="rect">
            <a:avLst/>
          </a:prstGeom>
          <a:noFill/>
        </p:spPr>
        <p:txBody>
          <a:bodyPr wrap="square" rtlCol="0">
            <a:spAutoFit/>
          </a:bodyPr>
          <a:lstStyle/>
          <a:p>
            <a:r>
              <a:rPr lang="en-US" sz="2400" dirty="0"/>
              <a:t>Complete the Maze.  Test each item you pass for:</a:t>
            </a:r>
          </a:p>
          <a:p>
            <a:pPr marL="461963" indent="-236538">
              <a:buFont typeface="+mj-lt"/>
              <a:buAutoNum type="arabicPeriod"/>
            </a:pPr>
            <a:r>
              <a:rPr lang="en-US" b="1" dirty="0"/>
              <a:t>Flexibility. </a:t>
            </a:r>
            <a:r>
              <a:rPr lang="en-US" sz="1600" dirty="0"/>
              <a:t>Is it flexible?  Does it bend easily?</a:t>
            </a:r>
          </a:p>
          <a:p>
            <a:pPr marL="461963" indent="-236538">
              <a:buFont typeface="+mj-lt"/>
              <a:buAutoNum type="arabicPeriod"/>
            </a:pPr>
            <a:r>
              <a:rPr lang="en-US" b="1" dirty="0"/>
              <a:t>Hardness</a:t>
            </a:r>
            <a:r>
              <a:rPr lang="en-US" dirty="0"/>
              <a:t>. </a:t>
            </a:r>
            <a:r>
              <a:rPr lang="en-US" sz="1600" dirty="0"/>
              <a:t>How hard is it?  Take a penny and scrape each item.  Does the penny leave scratch marks? Do pieces flake off? </a:t>
            </a:r>
            <a:endParaRPr lang="en-US" dirty="0"/>
          </a:p>
          <a:p>
            <a:pPr marL="461963" indent="-236538">
              <a:buFont typeface="+mj-lt"/>
              <a:buAutoNum type="arabicPeriod"/>
            </a:pPr>
            <a:r>
              <a:rPr lang="en-US" b="1" dirty="0"/>
              <a:t>Texture</a:t>
            </a:r>
            <a:r>
              <a:rPr lang="en-US" dirty="0"/>
              <a:t>.  </a:t>
            </a:r>
            <a:r>
              <a:rPr lang="en-US" sz="1600" dirty="0"/>
              <a:t>Does it feel smooth or rough? </a:t>
            </a:r>
          </a:p>
          <a:p>
            <a:pPr marL="225425"/>
            <a:r>
              <a:rPr lang="en-US" sz="500" dirty="0"/>
              <a:t> </a:t>
            </a:r>
            <a:endParaRPr lang="en-US" sz="1100" dirty="0"/>
          </a:p>
          <a:p>
            <a:r>
              <a:rPr lang="en-US" sz="2400" dirty="0"/>
              <a:t>Write your thoughts in the chart.</a:t>
            </a:r>
          </a:p>
          <a:p>
            <a:endParaRPr lang="en-US" sz="1100" dirty="0"/>
          </a:p>
          <a:p>
            <a:pPr algn="ctr"/>
            <a:r>
              <a:rPr lang="en-US" sz="2000" dirty="0"/>
              <a:t>See any clues?</a:t>
            </a:r>
            <a:endParaRPr lang="en-US" sz="1800" dirty="0"/>
          </a:p>
        </p:txBody>
      </p:sp>
      <p:sp>
        <p:nvSpPr>
          <p:cNvPr id="3" name="TextBox 2">
            <a:extLst>
              <a:ext uri="{FF2B5EF4-FFF2-40B4-BE49-F238E27FC236}">
                <a16:creationId xmlns:a16="http://schemas.microsoft.com/office/drawing/2014/main" id="{3C5BD5FD-4A87-9633-F75A-3791326DB21C}"/>
              </a:ext>
            </a:extLst>
          </p:cNvPr>
          <p:cNvSpPr txBox="1"/>
          <p:nvPr/>
        </p:nvSpPr>
        <p:spPr>
          <a:xfrm rot="16200000">
            <a:off x="2484895" y="3365391"/>
            <a:ext cx="7119991" cy="830997"/>
          </a:xfrm>
          <a:prstGeom prst="rect">
            <a:avLst/>
          </a:prstGeom>
          <a:noFill/>
        </p:spPr>
        <p:txBody>
          <a:bodyPr wrap="square" rtlCol="0">
            <a:spAutoFit/>
          </a:bodyPr>
          <a:lstStyle/>
          <a:p>
            <a:pPr algn="ctr"/>
            <a:r>
              <a:rPr lang="en-US" sz="4800" dirty="0"/>
              <a:t>Properties of Matter Maze</a:t>
            </a:r>
          </a:p>
        </p:txBody>
      </p:sp>
      <p:sp>
        <p:nvSpPr>
          <p:cNvPr id="6" name="TextBox 5">
            <a:extLst>
              <a:ext uri="{FF2B5EF4-FFF2-40B4-BE49-F238E27FC236}">
                <a16:creationId xmlns:a16="http://schemas.microsoft.com/office/drawing/2014/main" id="{15F428BB-8DEE-5899-A7A3-4999A1FA448F}"/>
              </a:ext>
            </a:extLst>
          </p:cNvPr>
          <p:cNvSpPr txBox="1"/>
          <p:nvPr/>
        </p:nvSpPr>
        <p:spPr>
          <a:xfrm rot="16200000">
            <a:off x="4595789" y="2519198"/>
            <a:ext cx="6841860" cy="2523383"/>
          </a:xfrm>
          <a:prstGeom prst="rect">
            <a:avLst/>
          </a:prstGeom>
          <a:noFill/>
        </p:spPr>
        <p:txBody>
          <a:bodyPr wrap="square" rtlCol="0">
            <a:spAutoFit/>
          </a:bodyPr>
          <a:lstStyle/>
          <a:p>
            <a:r>
              <a:rPr lang="en-US" sz="2400" dirty="0"/>
              <a:t>Complete the Maze.  Test each item you pass for:</a:t>
            </a:r>
          </a:p>
          <a:p>
            <a:pPr marL="461963" indent="-236538">
              <a:buFont typeface="+mj-lt"/>
              <a:buAutoNum type="arabicPeriod"/>
            </a:pPr>
            <a:r>
              <a:rPr lang="en-US" b="1" dirty="0"/>
              <a:t>Flexibility. </a:t>
            </a:r>
            <a:r>
              <a:rPr lang="en-US" sz="1600" dirty="0"/>
              <a:t>Is it flexible?  Does it bend easily?</a:t>
            </a:r>
          </a:p>
          <a:p>
            <a:pPr marL="461963" indent="-236538">
              <a:buFont typeface="+mj-lt"/>
              <a:buAutoNum type="arabicPeriod"/>
            </a:pPr>
            <a:r>
              <a:rPr lang="en-US" b="1" dirty="0"/>
              <a:t>Hardness</a:t>
            </a:r>
            <a:r>
              <a:rPr lang="en-US" dirty="0"/>
              <a:t>. </a:t>
            </a:r>
            <a:r>
              <a:rPr lang="en-US" sz="1600" dirty="0"/>
              <a:t>How hard is it?  Take a penny and scrape each item.  Does the penny leave scratch marks? Do pieces flake off? </a:t>
            </a:r>
            <a:endParaRPr lang="en-US" dirty="0"/>
          </a:p>
          <a:p>
            <a:pPr marL="461963" indent="-236538">
              <a:buFont typeface="+mj-lt"/>
              <a:buAutoNum type="arabicPeriod"/>
            </a:pPr>
            <a:r>
              <a:rPr lang="en-US" b="1" dirty="0"/>
              <a:t>Texture</a:t>
            </a:r>
            <a:r>
              <a:rPr lang="en-US" dirty="0"/>
              <a:t>.  </a:t>
            </a:r>
            <a:r>
              <a:rPr lang="en-US" sz="1600" dirty="0"/>
              <a:t>Does it feel smooth or rough? </a:t>
            </a:r>
          </a:p>
          <a:p>
            <a:pPr marL="225425"/>
            <a:r>
              <a:rPr lang="en-US" sz="500" dirty="0"/>
              <a:t> </a:t>
            </a:r>
            <a:endParaRPr lang="en-US" sz="1100" dirty="0"/>
          </a:p>
          <a:p>
            <a:r>
              <a:rPr lang="en-US" sz="2400" dirty="0"/>
              <a:t>Write your thoughts in the chart.</a:t>
            </a:r>
          </a:p>
          <a:p>
            <a:endParaRPr lang="en-US" sz="1100" dirty="0"/>
          </a:p>
          <a:p>
            <a:pPr algn="ctr"/>
            <a:r>
              <a:rPr lang="en-US" sz="2000" dirty="0"/>
              <a:t>See any clues?</a:t>
            </a:r>
            <a:endParaRPr lang="en-US" sz="1800" dirty="0"/>
          </a:p>
        </p:txBody>
      </p:sp>
    </p:spTree>
    <p:extLst>
      <p:ext uri="{BB962C8B-B14F-4D97-AF65-F5344CB8AC3E}">
        <p14:creationId xmlns:p14="http://schemas.microsoft.com/office/powerpoint/2010/main" val="4065382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F8A11E2C-5BD8-D1BA-D06D-5E7904404AA5}"/>
              </a:ext>
            </a:extLst>
          </p:cNvPr>
          <p:cNvGrpSpPr/>
          <p:nvPr/>
        </p:nvGrpSpPr>
        <p:grpSpPr>
          <a:xfrm>
            <a:off x="1496075" y="5606963"/>
            <a:ext cx="2928527" cy="1965936"/>
            <a:chOff x="1249928" y="5329286"/>
            <a:chExt cx="3261227" cy="2166321"/>
          </a:xfrm>
        </p:grpSpPr>
        <p:sp>
          <p:nvSpPr>
            <p:cNvPr id="4" name="TextBox 3">
              <a:extLst>
                <a:ext uri="{FF2B5EF4-FFF2-40B4-BE49-F238E27FC236}">
                  <a16:creationId xmlns:a16="http://schemas.microsoft.com/office/drawing/2014/main" id="{DDDBCF79-71E7-9CAE-CB16-8A151A5D838F}"/>
                </a:ext>
              </a:extLst>
            </p:cNvPr>
            <p:cNvSpPr txBox="1"/>
            <p:nvPr/>
          </p:nvSpPr>
          <p:spPr>
            <a:xfrm rot="16200000">
              <a:off x="1294688" y="6089281"/>
              <a:ext cx="2166321" cy="646331"/>
            </a:xfrm>
            <a:prstGeom prst="rect">
              <a:avLst/>
            </a:prstGeom>
            <a:noFill/>
          </p:spPr>
          <p:txBody>
            <a:bodyPr wrap="square" rtlCol="0">
              <a:spAutoFit/>
            </a:bodyPr>
            <a:lstStyle/>
            <a:p>
              <a:pPr algn="r"/>
              <a:r>
                <a:rPr lang="en-US" sz="3200" spc="600" dirty="0"/>
                <a:t>eopsgn</a:t>
              </a:r>
            </a:p>
          </p:txBody>
        </p:sp>
        <p:sp>
          <p:nvSpPr>
            <p:cNvPr id="5" name="TextBox 4">
              <a:extLst>
                <a:ext uri="{FF2B5EF4-FFF2-40B4-BE49-F238E27FC236}">
                  <a16:creationId xmlns:a16="http://schemas.microsoft.com/office/drawing/2014/main" id="{794219FD-D8E2-4A1E-FA8D-2C55683BA132}"/>
                </a:ext>
              </a:extLst>
            </p:cNvPr>
            <p:cNvSpPr txBox="1"/>
            <p:nvPr/>
          </p:nvSpPr>
          <p:spPr>
            <a:xfrm rot="16200000">
              <a:off x="595181" y="5984033"/>
              <a:ext cx="1955825" cy="646331"/>
            </a:xfrm>
            <a:prstGeom prst="rect">
              <a:avLst/>
            </a:prstGeom>
            <a:noFill/>
          </p:spPr>
          <p:txBody>
            <a:bodyPr wrap="square" rtlCol="0">
              <a:spAutoFit/>
            </a:bodyPr>
            <a:lstStyle/>
            <a:p>
              <a:pPr algn="r"/>
              <a:r>
                <a:rPr lang="en-US" sz="3200" spc="600" dirty="0"/>
                <a:t>flio</a:t>
              </a:r>
            </a:p>
          </p:txBody>
        </p:sp>
        <p:sp>
          <p:nvSpPr>
            <p:cNvPr id="6" name="TextBox 5">
              <a:extLst>
                <a:ext uri="{FF2B5EF4-FFF2-40B4-BE49-F238E27FC236}">
                  <a16:creationId xmlns:a16="http://schemas.microsoft.com/office/drawing/2014/main" id="{86551AFA-A816-360D-9BC8-D5EDC089B43A}"/>
                </a:ext>
              </a:extLst>
            </p:cNvPr>
            <p:cNvSpPr txBox="1"/>
            <p:nvPr/>
          </p:nvSpPr>
          <p:spPr>
            <a:xfrm rot="16200000">
              <a:off x="2173998" y="6089280"/>
              <a:ext cx="2166319" cy="646331"/>
            </a:xfrm>
            <a:prstGeom prst="rect">
              <a:avLst/>
            </a:prstGeom>
            <a:noFill/>
          </p:spPr>
          <p:txBody>
            <a:bodyPr wrap="square" rtlCol="0">
              <a:spAutoFit/>
            </a:bodyPr>
            <a:lstStyle/>
            <a:p>
              <a:pPr algn="r"/>
              <a:r>
                <a:rPr lang="en-US" sz="3200" spc="600" dirty="0"/>
                <a:t>rebrub</a:t>
              </a:r>
            </a:p>
          </p:txBody>
        </p:sp>
        <p:sp>
          <p:nvSpPr>
            <p:cNvPr id="7" name="TextBox 6">
              <a:extLst>
                <a:ext uri="{FF2B5EF4-FFF2-40B4-BE49-F238E27FC236}">
                  <a16:creationId xmlns:a16="http://schemas.microsoft.com/office/drawing/2014/main" id="{7325EFE9-CED0-C8B7-3DBE-F6507009523F}"/>
                </a:ext>
              </a:extLst>
            </p:cNvPr>
            <p:cNvSpPr txBox="1"/>
            <p:nvPr/>
          </p:nvSpPr>
          <p:spPr>
            <a:xfrm rot="16200000">
              <a:off x="3210077" y="5984034"/>
              <a:ext cx="1955825" cy="646331"/>
            </a:xfrm>
            <a:prstGeom prst="rect">
              <a:avLst/>
            </a:prstGeom>
            <a:noFill/>
          </p:spPr>
          <p:txBody>
            <a:bodyPr wrap="square" rtlCol="0">
              <a:spAutoFit/>
            </a:bodyPr>
            <a:lstStyle/>
            <a:p>
              <a:pPr algn="r"/>
              <a:r>
                <a:rPr lang="en-US" sz="3200" spc="600" dirty="0"/>
                <a:t>rppea</a:t>
              </a:r>
            </a:p>
          </p:txBody>
        </p:sp>
      </p:grpSp>
      <p:grpSp>
        <p:nvGrpSpPr>
          <p:cNvPr id="47" name="Group 46">
            <a:extLst>
              <a:ext uri="{FF2B5EF4-FFF2-40B4-BE49-F238E27FC236}">
                <a16:creationId xmlns:a16="http://schemas.microsoft.com/office/drawing/2014/main" id="{2254D005-EECD-BDE1-DDED-92420EDA7C69}"/>
              </a:ext>
            </a:extLst>
          </p:cNvPr>
          <p:cNvGrpSpPr/>
          <p:nvPr/>
        </p:nvGrpSpPr>
        <p:grpSpPr>
          <a:xfrm rot="16200000">
            <a:off x="786391" y="1968751"/>
            <a:ext cx="4140201" cy="3136220"/>
            <a:chOff x="2239682" y="1892299"/>
            <a:chExt cx="5735918" cy="4233911"/>
          </a:xfrm>
        </p:grpSpPr>
        <p:grpSp>
          <p:nvGrpSpPr>
            <p:cNvPr id="43" name="Group 42">
              <a:extLst>
                <a:ext uri="{FF2B5EF4-FFF2-40B4-BE49-F238E27FC236}">
                  <a16:creationId xmlns:a16="http://schemas.microsoft.com/office/drawing/2014/main" id="{ABED85EB-3A10-4281-65EA-091200BBA124}"/>
                </a:ext>
              </a:extLst>
            </p:cNvPr>
            <p:cNvGrpSpPr/>
            <p:nvPr/>
          </p:nvGrpSpPr>
          <p:grpSpPr>
            <a:xfrm>
              <a:off x="4839148" y="2958353"/>
              <a:ext cx="2501452" cy="0"/>
              <a:chOff x="4839148" y="2958353"/>
              <a:chExt cx="2501452" cy="0"/>
            </a:xfrm>
          </p:grpSpPr>
          <p:cxnSp>
            <p:nvCxnSpPr>
              <p:cNvPr id="17" name="Straight Connector 16">
                <a:extLst>
                  <a:ext uri="{FF2B5EF4-FFF2-40B4-BE49-F238E27FC236}">
                    <a16:creationId xmlns:a16="http://schemas.microsoft.com/office/drawing/2014/main" id="{55044192-84DC-BF51-F1EF-5BA7BC637CBD}"/>
                  </a:ext>
                </a:extLst>
              </p:cNvPr>
              <p:cNvCxnSpPr>
                <a:cxnSpLocks/>
              </p:cNvCxnSpPr>
              <p:nvPr/>
            </p:nvCxnSpPr>
            <p:spPr>
              <a:xfrm>
                <a:off x="4839148" y="2958353"/>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2DC841B7-6854-5B51-9B9F-55F847EBD563}"/>
                  </a:ext>
                </a:extLst>
              </p:cNvPr>
              <p:cNvCxnSpPr>
                <a:cxnSpLocks/>
              </p:cNvCxnSpPr>
              <p:nvPr/>
            </p:nvCxnSpPr>
            <p:spPr>
              <a:xfrm>
                <a:off x="5494468" y="2958353"/>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1AB8D6E-A5AA-1796-59E2-DC72670BACC8}"/>
                  </a:ext>
                </a:extLst>
              </p:cNvPr>
              <p:cNvCxnSpPr>
                <a:cxnSpLocks/>
              </p:cNvCxnSpPr>
              <p:nvPr/>
            </p:nvCxnSpPr>
            <p:spPr>
              <a:xfrm>
                <a:off x="6149788" y="2958353"/>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E88CF8F-E58D-7756-3E8E-620806653DA6}"/>
                  </a:ext>
                </a:extLst>
              </p:cNvPr>
              <p:cNvCxnSpPr>
                <a:cxnSpLocks/>
              </p:cNvCxnSpPr>
              <p:nvPr/>
            </p:nvCxnSpPr>
            <p:spPr>
              <a:xfrm>
                <a:off x="6805108" y="2958353"/>
                <a:ext cx="535492"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44" name="Group 43">
              <a:extLst>
                <a:ext uri="{FF2B5EF4-FFF2-40B4-BE49-F238E27FC236}">
                  <a16:creationId xmlns:a16="http://schemas.microsoft.com/office/drawing/2014/main" id="{D562EF29-2821-18C4-7D2A-C0F7009FA291}"/>
                </a:ext>
              </a:extLst>
            </p:cNvPr>
            <p:cNvGrpSpPr/>
            <p:nvPr/>
          </p:nvGrpSpPr>
          <p:grpSpPr>
            <a:xfrm>
              <a:off x="3528508" y="3886200"/>
              <a:ext cx="3812092" cy="0"/>
              <a:chOff x="3528508" y="3886200"/>
              <a:chExt cx="3812092" cy="0"/>
            </a:xfrm>
          </p:grpSpPr>
          <p:cxnSp>
            <p:nvCxnSpPr>
              <p:cNvPr id="21" name="Straight Connector 20">
                <a:extLst>
                  <a:ext uri="{FF2B5EF4-FFF2-40B4-BE49-F238E27FC236}">
                    <a16:creationId xmlns:a16="http://schemas.microsoft.com/office/drawing/2014/main" id="{0867DCB2-B9AD-E08A-A8DB-1869C0BFE64D}"/>
                  </a:ext>
                </a:extLst>
              </p:cNvPr>
              <p:cNvCxnSpPr>
                <a:cxnSpLocks/>
              </p:cNvCxnSpPr>
              <p:nvPr/>
            </p:nvCxnSpPr>
            <p:spPr>
              <a:xfrm>
                <a:off x="3528508" y="38862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43588127-0F20-997D-1B1E-F0B7D019F03B}"/>
                  </a:ext>
                </a:extLst>
              </p:cNvPr>
              <p:cNvCxnSpPr>
                <a:cxnSpLocks/>
              </p:cNvCxnSpPr>
              <p:nvPr/>
            </p:nvCxnSpPr>
            <p:spPr>
              <a:xfrm>
                <a:off x="4183828" y="38862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ED11746-F64A-93EB-72E5-C9E252D0B901}"/>
                  </a:ext>
                </a:extLst>
              </p:cNvPr>
              <p:cNvCxnSpPr>
                <a:cxnSpLocks/>
              </p:cNvCxnSpPr>
              <p:nvPr/>
            </p:nvCxnSpPr>
            <p:spPr>
              <a:xfrm>
                <a:off x="4839148" y="38862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A5D1ECC-8335-5F19-0E2C-2B14C1D1B7CF}"/>
                  </a:ext>
                </a:extLst>
              </p:cNvPr>
              <p:cNvCxnSpPr>
                <a:cxnSpLocks/>
              </p:cNvCxnSpPr>
              <p:nvPr/>
            </p:nvCxnSpPr>
            <p:spPr>
              <a:xfrm>
                <a:off x="5494468" y="38862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A91C3EA1-A5E0-D465-3947-F74EBE559274}"/>
                  </a:ext>
                </a:extLst>
              </p:cNvPr>
              <p:cNvCxnSpPr>
                <a:cxnSpLocks/>
              </p:cNvCxnSpPr>
              <p:nvPr/>
            </p:nvCxnSpPr>
            <p:spPr>
              <a:xfrm>
                <a:off x="6149788" y="38862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DCD68CC-B2F0-65E0-B1B4-5064DFB8E22C}"/>
                  </a:ext>
                </a:extLst>
              </p:cNvPr>
              <p:cNvCxnSpPr>
                <a:cxnSpLocks/>
              </p:cNvCxnSpPr>
              <p:nvPr/>
            </p:nvCxnSpPr>
            <p:spPr>
              <a:xfrm>
                <a:off x="6805108" y="3886200"/>
                <a:ext cx="535492"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45" name="Group 44">
              <a:extLst>
                <a:ext uri="{FF2B5EF4-FFF2-40B4-BE49-F238E27FC236}">
                  <a16:creationId xmlns:a16="http://schemas.microsoft.com/office/drawing/2014/main" id="{6974C286-D4FC-3086-8B0D-FA29BA4C7BBD}"/>
                </a:ext>
              </a:extLst>
            </p:cNvPr>
            <p:cNvGrpSpPr/>
            <p:nvPr/>
          </p:nvGrpSpPr>
          <p:grpSpPr>
            <a:xfrm>
              <a:off x="4183828" y="4826000"/>
              <a:ext cx="3791772" cy="0"/>
              <a:chOff x="4183828" y="4826000"/>
              <a:chExt cx="3791772" cy="0"/>
            </a:xfrm>
          </p:grpSpPr>
          <p:cxnSp>
            <p:nvCxnSpPr>
              <p:cNvPr id="28" name="Straight Connector 27">
                <a:extLst>
                  <a:ext uri="{FF2B5EF4-FFF2-40B4-BE49-F238E27FC236}">
                    <a16:creationId xmlns:a16="http://schemas.microsoft.com/office/drawing/2014/main" id="{1AD29970-D314-A81E-A2FB-7A765C426648}"/>
                  </a:ext>
                </a:extLst>
              </p:cNvPr>
              <p:cNvCxnSpPr>
                <a:cxnSpLocks/>
              </p:cNvCxnSpPr>
              <p:nvPr/>
            </p:nvCxnSpPr>
            <p:spPr>
              <a:xfrm>
                <a:off x="4183828" y="48260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3F165B0-5F24-90EA-64A4-3F2E9C693FC3}"/>
                  </a:ext>
                </a:extLst>
              </p:cNvPr>
              <p:cNvCxnSpPr>
                <a:cxnSpLocks/>
              </p:cNvCxnSpPr>
              <p:nvPr/>
            </p:nvCxnSpPr>
            <p:spPr>
              <a:xfrm>
                <a:off x="4835084" y="48260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EEA74B94-4A9E-9E42-FF2B-4DDA0366E76C}"/>
                  </a:ext>
                </a:extLst>
              </p:cNvPr>
              <p:cNvCxnSpPr>
                <a:cxnSpLocks/>
              </p:cNvCxnSpPr>
              <p:nvPr/>
            </p:nvCxnSpPr>
            <p:spPr>
              <a:xfrm>
                <a:off x="5486340" y="48260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3D17C688-BE03-28DD-2923-97D70204B381}"/>
                  </a:ext>
                </a:extLst>
              </p:cNvPr>
              <p:cNvCxnSpPr>
                <a:cxnSpLocks/>
              </p:cNvCxnSpPr>
              <p:nvPr/>
            </p:nvCxnSpPr>
            <p:spPr>
              <a:xfrm>
                <a:off x="6137596" y="48260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DB748862-C9AC-AE98-5B9D-CAA55F6D461A}"/>
                  </a:ext>
                </a:extLst>
              </p:cNvPr>
              <p:cNvCxnSpPr>
                <a:cxnSpLocks/>
              </p:cNvCxnSpPr>
              <p:nvPr/>
            </p:nvCxnSpPr>
            <p:spPr>
              <a:xfrm>
                <a:off x="6788852" y="48260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0282A2FE-B141-3EDA-E4FE-E8FC749EA2A6}"/>
                  </a:ext>
                </a:extLst>
              </p:cNvPr>
              <p:cNvCxnSpPr>
                <a:cxnSpLocks/>
              </p:cNvCxnSpPr>
              <p:nvPr/>
            </p:nvCxnSpPr>
            <p:spPr>
              <a:xfrm>
                <a:off x="7440108" y="4826000"/>
                <a:ext cx="535492"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46" name="Group 45">
              <a:extLst>
                <a:ext uri="{FF2B5EF4-FFF2-40B4-BE49-F238E27FC236}">
                  <a16:creationId xmlns:a16="http://schemas.microsoft.com/office/drawing/2014/main" id="{1FF84BA6-E130-DE97-C1D4-DB0B83FD99AE}"/>
                </a:ext>
              </a:extLst>
            </p:cNvPr>
            <p:cNvGrpSpPr/>
            <p:nvPr/>
          </p:nvGrpSpPr>
          <p:grpSpPr>
            <a:xfrm>
              <a:off x="2239682" y="5880100"/>
              <a:ext cx="3134958" cy="0"/>
              <a:chOff x="2239682" y="5880100"/>
              <a:chExt cx="3134958" cy="0"/>
            </a:xfrm>
          </p:grpSpPr>
          <p:cxnSp>
            <p:nvCxnSpPr>
              <p:cNvPr id="33" name="Straight Connector 32">
                <a:extLst>
                  <a:ext uri="{FF2B5EF4-FFF2-40B4-BE49-F238E27FC236}">
                    <a16:creationId xmlns:a16="http://schemas.microsoft.com/office/drawing/2014/main" id="{E4F25A7C-6D09-ACD6-FF8E-87A6C2167D79}"/>
                  </a:ext>
                </a:extLst>
              </p:cNvPr>
              <p:cNvCxnSpPr>
                <a:cxnSpLocks/>
              </p:cNvCxnSpPr>
              <p:nvPr/>
            </p:nvCxnSpPr>
            <p:spPr>
              <a:xfrm>
                <a:off x="3539415" y="58801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F4CC457B-0866-E1DD-C79F-DFDC3AF4E273}"/>
                  </a:ext>
                </a:extLst>
              </p:cNvPr>
              <p:cNvCxnSpPr>
                <a:cxnSpLocks/>
              </p:cNvCxnSpPr>
              <p:nvPr/>
            </p:nvCxnSpPr>
            <p:spPr>
              <a:xfrm>
                <a:off x="4189282" y="58801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D54673B-773D-3898-E285-7AF6F2F52CAF}"/>
                  </a:ext>
                </a:extLst>
              </p:cNvPr>
              <p:cNvCxnSpPr>
                <a:cxnSpLocks/>
              </p:cNvCxnSpPr>
              <p:nvPr/>
            </p:nvCxnSpPr>
            <p:spPr>
              <a:xfrm>
                <a:off x="4839148" y="58801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6A405855-66C0-8262-B718-65E6B1922050}"/>
                  </a:ext>
                </a:extLst>
              </p:cNvPr>
              <p:cNvCxnSpPr>
                <a:cxnSpLocks/>
              </p:cNvCxnSpPr>
              <p:nvPr/>
            </p:nvCxnSpPr>
            <p:spPr>
              <a:xfrm>
                <a:off x="2239682" y="58801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A4AA65D3-915B-99EE-8F4D-147F21C19937}"/>
                  </a:ext>
                </a:extLst>
              </p:cNvPr>
              <p:cNvCxnSpPr>
                <a:cxnSpLocks/>
              </p:cNvCxnSpPr>
              <p:nvPr/>
            </p:nvCxnSpPr>
            <p:spPr>
              <a:xfrm>
                <a:off x="2889548" y="5880100"/>
                <a:ext cx="535492"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42" name="Rectangle 41">
              <a:extLst>
                <a:ext uri="{FF2B5EF4-FFF2-40B4-BE49-F238E27FC236}">
                  <a16:creationId xmlns:a16="http://schemas.microsoft.com/office/drawing/2014/main" id="{3BF75491-A531-DD48-0191-C2C0D2CDE933}"/>
                </a:ext>
              </a:extLst>
            </p:cNvPr>
            <p:cNvSpPr/>
            <p:nvPr/>
          </p:nvSpPr>
          <p:spPr>
            <a:xfrm>
              <a:off x="4775200" y="1892299"/>
              <a:ext cx="673100" cy="4233911"/>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EE0FD26-8623-2043-B279-5EE197736272}"/>
              </a:ext>
            </a:extLst>
          </p:cNvPr>
          <p:cNvSpPr txBox="1"/>
          <p:nvPr/>
        </p:nvSpPr>
        <p:spPr>
          <a:xfrm rot="16200000">
            <a:off x="-1242538" y="4683016"/>
            <a:ext cx="3915603" cy="523220"/>
          </a:xfrm>
          <a:prstGeom prst="rect">
            <a:avLst/>
          </a:prstGeom>
          <a:noFill/>
        </p:spPr>
        <p:txBody>
          <a:bodyPr wrap="square" rtlCol="0">
            <a:spAutoFit/>
          </a:bodyPr>
          <a:lstStyle/>
          <a:p>
            <a:pPr algn="ctr"/>
            <a:r>
              <a:rPr lang="en-US" sz="2800" dirty="0"/>
              <a:t>Unscramble the Words</a:t>
            </a:r>
          </a:p>
        </p:txBody>
      </p:sp>
      <p:graphicFrame>
        <p:nvGraphicFramePr>
          <p:cNvPr id="80" name="Table 79">
            <a:extLst>
              <a:ext uri="{FF2B5EF4-FFF2-40B4-BE49-F238E27FC236}">
                <a16:creationId xmlns:a16="http://schemas.microsoft.com/office/drawing/2014/main" id="{07A56A48-19F3-C78B-32EC-0F336FF4E600}"/>
              </a:ext>
            </a:extLst>
          </p:cNvPr>
          <p:cNvGraphicFramePr>
            <a:graphicFrameLocks noGrp="1"/>
          </p:cNvGraphicFramePr>
          <p:nvPr>
            <p:extLst>
              <p:ext uri="{D42A27DB-BD31-4B8C-83A1-F6EECF244321}">
                <p14:modId xmlns:p14="http://schemas.microsoft.com/office/powerpoint/2010/main" val="2794742458"/>
              </p:ext>
            </p:extLst>
          </p:nvPr>
        </p:nvGraphicFramePr>
        <p:xfrm>
          <a:off x="673099" y="370522"/>
          <a:ext cx="3962401" cy="886778"/>
        </p:xfrm>
        <a:graphic>
          <a:graphicData uri="http://schemas.openxmlformats.org/drawingml/2006/table">
            <a:tbl>
              <a:tblPr firstRow="1" bandRow="1">
                <a:tableStyleId>{5940675A-B579-460E-94D1-54222C63F5DA}</a:tableStyleId>
              </a:tblPr>
              <a:tblGrid>
                <a:gridCol w="690813">
                  <a:extLst>
                    <a:ext uri="{9D8B030D-6E8A-4147-A177-3AD203B41FA5}">
                      <a16:colId xmlns:a16="http://schemas.microsoft.com/office/drawing/2014/main" val="3833936008"/>
                    </a:ext>
                  </a:extLst>
                </a:gridCol>
                <a:gridCol w="817897">
                  <a:extLst>
                    <a:ext uri="{9D8B030D-6E8A-4147-A177-3AD203B41FA5}">
                      <a16:colId xmlns:a16="http://schemas.microsoft.com/office/drawing/2014/main" val="3480652697"/>
                    </a:ext>
                  </a:extLst>
                </a:gridCol>
                <a:gridCol w="817897">
                  <a:extLst>
                    <a:ext uri="{9D8B030D-6E8A-4147-A177-3AD203B41FA5}">
                      <a16:colId xmlns:a16="http://schemas.microsoft.com/office/drawing/2014/main" val="614046237"/>
                    </a:ext>
                  </a:extLst>
                </a:gridCol>
                <a:gridCol w="817897">
                  <a:extLst>
                    <a:ext uri="{9D8B030D-6E8A-4147-A177-3AD203B41FA5}">
                      <a16:colId xmlns:a16="http://schemas.microsoft.com/office/drawing/2014/main" val="1666169001"/>
                    </a:ext>
                  </a:extLst>
                </a:gridCol>
                <a:gridCol w="817897">
                  <a:extLst>
                    <a:ext uri="{9D8B030D-6E8A-4147-A177-3AD203B41FA5}">
                      <a16:colId xmlns:a16="http://schemas.microsoft.com/office/drawing/2014/main" val="1630484157"/>
                    </a:ext>
                  </a:extLst>
                </a:gridCol>
              </a:tblGrid>
              <a:tr h="886778">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t>Did it soak up water?</a:t>
                      </a:r>
                      <a:endParaRPr lang="en-US" dirty="0"/>
                    </a:p>
                  </a:txBody>
                  <a:tcPr vert="vert270" anchor="b"/>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27499480"/>
                  </a:ext>
                </a:extLst>
              </a:tr>
            </a:tbl>
          </a:graphicData>
        </a:graphic>
      </p:graphicFrame>
      <p:grpSp>
        <p:nvGrpSpPr>
          <p:cNvPr id="81" name="Group 80">
            <a:extLst>
              <a:ext uri="{FF2B5EF4-FFF2-40B4-BE49-F238E27FC236}">
                <a16:creationId xmlns:a16="http://schemas.microsoft.com/office/drawing/2014/main" id="{38E2AB81-EF64-5D63-5F3B-B0A0BCE9266E}"/>
              </a:ext>
            </a:extLst>
          </p:cNvPr>
          <p:cNvGrpSpPr/>
          <p:nvPr/>
        </p:nvGrpSpPr>
        <p:grpSpPr>
          <a:xfrm>
            <a:off x="6456774" y="5606963"/>
            <a:ext cx="2928527" cy="1965936"/>
            <a:chOff x="1249928" y="5329286"/>
            <a:chExt cx="3261227" cy="2166321"/>
          </a:xfrm>
        </p:grpSpPr>
        <p:sp>
          <p:nvSpPr>
            <p:cNvPr id="82" name="TextBox 81">
              <a:extLst>
                <a:ext uri="{FF2B5EF4-FFF2-40B4-BE49-F238E27FC236}">
                  <a16:creationId xmlns:a16="http://schemas.microsoft.com/office/drawing/2014/main" id="{271AF33E-EC9D-FE70-40CA-B48B79BCB01F}"/>
                </a:ext>
              </a:extLst>
            </p:cNvPr>
            <p:cNvSpPr txBox="1"/>
            <p:nvPr/>
          </p:nvSpPr>
          <p:spPr>
            <a:xfrm rot="16200000">
              <a:off x="1294688" y="6089281"/>
              <a:ext cx="2166321" cy="646331"/>
            </a:xfrm>
            <a:prstGeom prst="rect">
              <a:avLst/>
            </a:prstGeom>
            <a:noFill/>
          </p:spPr>
          <p:txBody>
            <a:bodyPr wrap="square" rtlCol="0">
              <a:spAutoFit/>
            </a:bodyPr>
            <a:lstStyle/>
            <a:p>
              <a:pPr algn="r"/>
              <a:r>
                <a:rPr lang="en-US" sz="3200" spc="600" dirty="0"/>
                <a:t>eopsgn</a:t>
              </a:r>
            </a:p>
          </p:txBody>
        </p:sp>
        <p:sp>
          <p:nvSpPr>
            <p:cNvPr id="83" name="TextBox 82">
              <a:extLst>
                <a:ext uri="{FF2B5EF4-FFF2-40B4-BE49-F238E27FC236}">
                  <a16:creationId xmlns:a16="http://schemas.microsoft.com/office/drawing/2014/main" id="{7CFD1449-8912-556A-86D5-E0633EF2CD3E}"/>
                </a:ext>
              </a:extLst>
            </p:cNvPr>
            <p:cNvSpPr txBox="1"/>
            <p:nvPr/>
          </p:nvSpPr>
          <p:spPr>
            <a:xfrm rot="16200000">
              <a:off x="595181" y="5984033"/>
              <a:ext cx="1955825" cy="646331"/>
            </a:xfrm>
            <a:prstGeom prst="rect">
              <a:avLst/>
            </a:prstGeom>
            <a:noFill/>
          </p:spPr>
          <p:txBody>
            <a:bodyPr wrap="square" rtlCol="0">
              <a:spAutoFit/>
            </a:bodyPr>
            <a:lstStyle/>
            <a:p>
              <a:pPr algn="r"/>
              <a:r>
                <a:rPr lang="en-US" sz="3200" spc="600" dirty="0"/>
                <a:t>flio</a:t>
              </a:r>
            </a:p>
          </p:txBody>
        </p:sp>
        <p:sp>
          <p:nvSpPr>
            <p:cNvPr id="84" name="TextBox 83">
              <a:extLst>
                <a:ext uri="{FF2B5EF4-FFF2-40B4-BE49-F238E27FC236}">
                  <a16:creationId xmlns:a16="http://schemas.microsoft.com/office/drawing/2014/main" id="{63FD23C9-4319-7872-1513-6DA89AB60826}"/>
                </a:ext>
              </a:extLst>
            </p:cNvPr>
            <p:cNvSpPr txBox="1"/>
            <p:nvPr/>
          </p:nvSpPr>
          <p:spPr>
            <a:xfrm rot="16200000">
              <a:off x="2173998" y="6089280"/>
              <a:ext cx="2166319" cy="646331"/>
            </a:xfrm>
            <a:prstGeom prst="rect">
              <a:avLst/>
            </a:prstGeom>
            <a:noFill/>
          </p:spPr>
          <p:txBody>
            <a:bodyPr wrap="square" rtlCol="0">
              <a:spAutoFit/>
            </a:bodyPr>
            <a:lstStyle/>
            <a:p>
              <a:pPr algn="r"/>
              <a:r>
                <a:rPr lang="en-US" sz="3200" spc="600" dirty="0"/>
                <a:t>rebrub</a:t>
              </a:r>
            </a:p>
          </p:txBody>
        </p:sp>
        <p:sp>
          <p:nvSpPr>
            <p:cNvPr id="85" name="TextBox 84">
              <a:extLst>
                <a:ext uri="{FF2B5EF4-FFF2-40B4-BE49-F238E27FC236}">
                  <a16:creationId xmlns:a16="http://schemas.microsoft.com/office/drawing/2014/main" id="{311AF8D8-4154-03A3-D449-CA39BCC8F66F}"/>
                </a:ext>
              </a:extLst>
            </p:cNvPr>
            <p:cNvSpPr txBox="1"/>
            <p:nvPr/>
          </p:nvSpPr>
          <p:spPr>
            <a:xfrm rot="16200000">
              <a:off x="3210077" y="5984034"/>
              <a:ext cx="1955825" cy="646331"/>
            </a:xfrm>
            <a:prstGeom prst="rect">
              <a:avLst/>
            </a:prstGeom>
            <a:noFill/>
          </p:spPr>
          <p:txBody>
            <a:bodyPr wrap="square" rtlCol="0">
              <a:spAutoFit/>
            </a:bodyPr>
            <a:lstStyle/>
            <a:p>
              <a:pPr algn="r"/>
              <a:r>
                <a:rPr lang="en-US" sz="3200" spc="600" dirty="0"/>
                <a:t>rppea</a:t>
              </a:r>
            </a:p>
          </p:txBody>
        </p:sp>
      </p:grpSp>
      <p:grpSp>
        <p:nvGrpSpPr>
          <p:cNvPr id="86" name="Group 85">
            <a:extLst>
              <a:ext uri="{FF2B5EF4-FFF2-40B4-BE49-F238E27FC236}">
                <a16:creationId xmlns:a16="http://schemas.microsoft.com/office/drawing/2014/main" id="{92E856C1-2D87-EB44-4533-2A8523E0D1FB}"/>
              </a:ext>
            </a:extLst>
          </p:cNvPr>
          <p:cNvGrpSpPr/>
          <p:nvPr/>
        </p:nvGrpSpPr>
        <p:grpSpPr>
          <a:xfrm rot="16200000">
            <a:off x="5747090" y="1968751"/>
            <a:ext cx="4140201" cy="3136220"/>
            <a:chOff x="2239682" y="1892299"/>
            <a:chExt cx="5735918" cy="4233911"/>
          </a:xfrm>
        </p:grpSpPr>
        <p:grpSp>
          <p:nvGrpSpPr>
            <p:cNvPr id="87" name="Group 86">
              <a:extLst>
                <a:ext uri="{FF2B5EF4-FFF2-40B4-BE49-F238E27FC236}">
                  <a16:creationId xmlns:a16="http://schemas.microsoft.com/office/drawing/2014/main" id="{B0C3A5C3-7042-7B06-F0EB-5F4E2EFAB695}"/>
                </a:ext>
              </a:extLst>
            </p:cNvPr>
            <p:cNvGrpSpPr/>
            <p:nvPr/>
          </p:nvGrpSpPr>
          <p:grpSpPr>
            <a:xfrm>
              <a:off x="4839148" y="2958353"/>
              <a:ext cx="2501452" cy="0"/>
              <a:chOff x="4839148" y="2958353"/>
              <a:chExt cx="2501452" cy="0"/>
            </a:xfrm>
          </p:grpSpPr>
          <p:cxnSp>
            <p:nvCxnSpPr>
              <p:cNvPr id="109" name="Straight Connector 108">
                <a:extLst>
                  <a:ext uri="{FF2B5EF4-FFF2-40B4-BE49-F238E27FC236}">
                    <a16:creationId xmlns:a16="http://schemas.microsoft.com/office/drawing/2014/main" id="{210FF10A-199B-6AA6-EB91-32EF5A85D099}"/>
                  </a:ext>
                </a:extLst>
              </p:cNvPr>
              <p:cNvCxnSpPr>
                <a:cxnSpLocks/>
              </p:cNvCxnSpPr>
              <p:nvPr/>
            </p:nvCxnSpPr>
            <p:spPr>
              <a:xfrm>
                <a:off x="4839148" y="2958353"/>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76B89FAA-4D3D-EEE4-7BC2-73C7E527DD97}"/>
                  </a:ext>
                </a:extLst>
              </p:cNvPr>
              <p:cNvCxnSpPr>
                <a:cxnSpLocks/>
              </p:cNvCxnSpPr>
              <p:nvPr/>
            </p:nvCxnSpPr>
            <p:spPr>
              <a:xfrm>
                <a:off x="5494468" y="2958353"/>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9C07175D-14DD-A0D2-7CAF-B390372BF20D}"/>
                  </a:ext>
                </a:extLst>
              </p:cNvPr>
              <p:cNvCxnSpPr>
                <a:cxnSpLocks/>
              </p:cNvCxnSpPr>
              <p:nvPr/>
            </p:nvCxnSpPr>
            <p:spPr>
              <a:xfrm>
                <a:off x="6149788" y="2958353"/>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31B5BD79-FE67-1CA1-81E0-66FBDD367810}"/>
                  </a:ext>
                </a:extLst>
              </p:cNvPr>
              <p:cNvCxnSpPr>
                <a:cxnSpLocks/>
              </p:cNvCxnSpPr>
              <p:nvPr/>
            </p:nvCxnSpPr>
            <p:spPr>
              <a:xfrm>
                <a:off x="6805108" y="2958353"/>
                <a:ext cx="535492"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88" name="Group 87">
              <a:extLst>
                <a:ext uri="{FF2B5EF4-FFF2-40B4-BE49-F238E27FC236}">
                  <a16:creationId xmlns:a16="http://schemas.microsoft.com/office/drawing/2014/main" id="{5AF2761E-D6CE-8648-C5D6-3183FA436070}"/>
                </a:ext>
              </a:extLst>
            </p:cNvPr>
            <p:cNvGrpSpPr/>
            <p:nvPr/>
          </p:nvGrpSpPr>
          <p:grpSpPr>
            <a:xfrm>
              <a:off x="3528508" y="3886200"/>
              <a:ext cx="3812092" cy="0"/>
              <a:chOff x="3528508" y="3886200"/>
              <a:chExt cx="3812092" cy="0"/>
            </a:xfrm>
          </p:grpSpPr>
          <p:cxnSp>
            <p:nvCxnSpPr>
              <p:cNvPr id="103" name="Straight Connector 102">
                <a:extLst>
                  <a:ext uri="{FF2B5EF4-FFF2-40B4-BE49-F238E27FC236}">
                    <a16:creationId xmlns:a16="http://schemas.microsoft.com/office/drawing/2014/main" id="{DB8D4049-36CD-38B4-2E32-93142AE3F1D3}"/>
                  </a:ext>
                </a:extLst>
              </p:cNvPr>
              <p:cNvCxnSpPr>
                <a:cxnSpLocks/>
              </p:cNvCxnSpPr>
              <p:nvPr/>
            </p:nvCxnSpPr>
            <p:spPr>
              <a:xfrm>
                <a:off x="3528508" y="38862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53C3589D-B5D0-4773-D260-8F65D289B906}"/>
                  </a:ext>
                </a:extLst>
              </p:cNvPr>
              <p:cNvCxnSpPr>
                <a:cxnSpLocks/>
              </p:cNvCxnSpPr>
              <p:nvPr/>
            </p:nvCxnSpPr>
            <p:spPr>
              <a:xfrm>
                <a:off x="4183828" y="38862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F177265B-73D7-91FA-A405-CBAB14DEA44E}"/>
                  </a:ext>
                </a:extLst>
              </p:cNvPr>
              <p:cNvCxnSpPr>
                <a:cxnSpLocks/>
              </p:cNvCxnSpPr>
              <p:nvPr/>
            </p:nvCxnSpPr>
            <p:spPr>
              <a:xfrm>
                <a:off x="4839148" y="38862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15A0A9B2-876A-17A5-1D67-EAB9E3FEB522}"/>
                  </a:ext>
                </a:extLst>
              </p:cNvPr>
              <p:cNvCxnSpPr>
                <a:cxnSpLocks/>
              </p:cNvCxnSpPr>
              <p:nvPr/>
            </p:nvCxnSpPr>
            <p:spPr>
              <a:xfrm>
                <a:off x="5494468" y="38862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242D4B3E-CC63-6FBF-A65C-B2E9EBEE6599}"/>
                  </a:ext>
                </a:extLst>
              </p:cNvPr>
              <p:cNvCxnSpPr>
                <a:cxnSpLocks/>
              </p:cNvCxnSpPr>
              <p:nvPr/>
            </p:nvCxnSpPr>
            <p:spPr>
              <a:xfrm>
                <a:off x="6149788" y="38862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AEB11AB8-E970-D306-846A-90060A0F8083}"/>
                  </a:ext>
                </a:extLst>
              </p:cNvPr>
              <p:cNvCxnSpPr>
                <a:cxnSpLocks/>
              </p:cNvCxnSpPr>
              <p:nvPr/>
            </p:nvCxnSpPr>
            <p:spPr>
              <a:xfrm>
                <a:off x="6805108" y="3886200"/>
                <a:ext cx="535492"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89" name="Group 88">
              <a:extLst>
                <a:ext uri="{FF2B5EF4-FFF2-40B4-BE49-F238E27FC236}">
                  <a16:creationId xmlns:a16="http://schemas.microsoft.com/office/drawing/2014/main" id="{52B500A3-73F1-353A-42FB-E819A2B64343}"/>
                </a:ext>
              </a:extLst>
            </p:cNvPr>
            <p:cNvGrpSpPr/>
            <p:nvPr/>
          </p:nvGrpSpPr>
          <p:grpSpPr>
            <a:xfrm>
              <a:off x="4183828" y="4826000"/>
              <a:ext cx="3791772" cy="0"/>
              <a:chOff x="4183828" y="4826000"/>
              <a:chExt cx="3791772" cy="0"/>
            </a:xfrm>
          </p:grpSpPr>
          <p:cxnSp>
            <p:nvCxnSpPr>
              <p:cNvPr id="97" name="Straight Connector 96">
                <a:extLst>
                  <a:ext uri="{FF2B5EF4-FFF2-40B4-BE49-F238E27FC236}">
                    <a16:creationId xmlns:a16="http://schemas.microsoft.com/office/drawing/2014/main" id="{8D171536-DF61-088D-EDF5-0B1764DEBA44}"/>
                  </a:ext>
                </a:extLst>
              </p:cNvPr>
              <p:cNvCxnSpPr>
                <a:cxnSpLocks/>
              </p:cNvCxnSpPr>
              <p:nvPr/>
            </p:nvCxnSpPr>
            <p:spPr>
              <a:xfrm>
                <a:off x="4183828" y="48260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40264E51-BA33-F408-1B6E-266701AE3C34}"/>
                  </a:ext>
                </a:extLst>
              </p:cNvPr>
              <p:cNvCxnSpPr>
                <a:cxnSpLocks/>
              </p:cNvCxnSpPr>
              <p:nvPr/>
            </p:nvCxnSpPr>
            <p:spPr>
              <a:xfrm>
                <a:off x="4835084" y="48260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2FBF3E5E-02F0-1D48-3919-B1E34E73E5CE}"/>
                  </a:ext>
                </a:extLst>
              </p:cNvPr>
              <p:cNvCxnSpPr>
                <a:cxnSpLocks/>
              </p:cNvCxnSpPr>
              <p:nvPr/>
            </p:nvCxnSpPr>
            <p:spPr>
              <a:xfrm>
                <a:off x="5486340" y="48260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A42FFC37-B806-FDC8-E521-9346327A3082}"/>
                  </a:ext>
                </a:extLst>
              </p:cNvPr>
              <p:cNvCxnSpPr>
                <a:cxnSpLocks/>
              </p:cNvCxnSpPr>
              <p:nvPr/>
            </p:nvCxnSpPr>
            <p:spPr>
              <a:xfrm>
                <a:off x="6137596" y="48260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59E1CB66-7DFA-2C5F-9476-06D5C7BAD1DD}"/>
                  </a:ext>
                </a:extLst>
              </p:cNvPr>
              <p:cNvCxnSpPr>
                <a:cxnSpLocks/>
              </p:cNvCxnSpPr>
              <p:nvPr/>
            </p:nvCxnSpPr>
            <p:spPr>
              <a:xfrm>
                <a:off x="6788852" y="48260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1B45F2EF-9D76-02BE-1B72-CC0DA77C9AC6}"/>
                  </a:ext>
                </a:extLst>
              </p:cNvPr>
              <p:cNvCxnSpPr>
                <a:cxnSpLocks/>
              </p:cNvCxnSpPr>
              <p:nvPr/>
            </p:nvCxnSpPr>
            <p:spPr>
              <a:xfrm>
                <a:off x="7440108" y="4826000"/>
                <a:ext cx="535492"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90" name="Group 89">
              <a:extLst>
                <a:ext uri="{FF2B5EF4-FFF2-40B4-BE49-F238E27FC236}">
                  <a16:creationId xmlns:a16="http://schemas.microsoft.com/office/drawing/2014/main" id="{7875DE06-101E-080F-1EB5-F0A6D80FA619}"/>
                </a:ext>
              </a:extLst>
            </p:cNvPr>
            <p:cNvGrpSpPr/>
            <p:nvPr/>
          </p:nvGrpSpPr>
          <p:grpSpPr>
            <a:xfrm>
              <a:off x="2239682" y="5880100"/>
              <a:ext cx="3134958" cy="0"/>
              <a:chOff x="2239682" y="5880100"/>
              <a:chExt cx="3134958" cy="0"/>
            </a:xfrm>
          </p:grpSpPr>
          <p:cxnSp>
            <p:nvCxnSpPr>
              <p:cNvPr id="92" name="Straight Connector 91">
                <a:extLst>
                  <a:ext uri="{FF2B5EF4-FFF2-40B4-BE49-F238E27FC236}">
                    <a16:creationId xmlns:a16="http://schemas.microsoft.com/office/drawing/2014/main" id="{0E8ABC9E-8B73-DE88-57A5-356C6960DEE5}"/>
                  </a:ext>
                </a:extLst>
              </p:cNvPr>
              <p:cNvCxnSpPr>
                <a:cxnSpLocks/>
              </p:cNvCxnSpPr>
              <p:nvPr/>
            </p:nvCxnSpPr>
            <p:spPr>
              <a:xfrm>
                <a:off x="3539415" y="58801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30EAE808-BA00-0358-ABA2-A14649C3CCE4}"/>
                  </a:ext>
                </a:extLst>
              </p:cNvPr>
              <p:cNvCxnSpPr>
                <a:cxnSpLocks/>
              </p:cNvCxnSpPr>
              <p:nvPr/>
            </p:nvCxnSpPr>
            <p:spPr>
              <a:xfrm>
                <a:off x="4189282" y="58801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C3B7E5D9-FE7D-4DB5-5F3A-C36E87F9ADC3}"/>
                  </a:ext>
                </a:extLst>
              </p:cNvPr>
              <p:cNvCxnSpPr>
                <a:cxnSpLocks/>
              </p:cNvCxnSpPr>
              <p:nvPr/>
            </p:nvCxnSpPr>
            <p:spPr>
              <a:xfrm>
                <a:off x="4839148" y="58801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0796E06F-5374-70AC-491C-095C062A8768}"/>
                  </a:ext>
                </a:extLst>
              </p:cNvPr>
              <p:cNvCxnSpPr>
                <a:cxnSpLocks/>
              </p:cNvCxnSpPr>
              <p:nvPr/>
            </p:nvCxnSpPr>
            <p:spPr>
              <a:xfrm>
                <a:off x="2239682" y="5880100"/>
                <a:ext cx="53549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578CB3AC-45B7-F6FC-0E74-B3E24AD14353}"/>
                  </a:ext>
                </a:extLst>
              </p:cNvPr>
              <p:cNvCxnSpPr>
                <a:cxnSpLocks/>
              </p:cNvCxnSpPr>
              <p:nvPr/>
            </p:nvCxnSpPr>
            <p:spPr>
              <a:xfrm>
                <a:off x="2889548" y="5880100"/>
                <a:ext cx="535492"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91" name="Rectangle 90">
              <a:extLst>
                <a:ext uri="{FF2B5EF4-FFF2-40B4-BE49-F238E27FC236}">
                  <a16:creationId xmlns:a16="http://schemas.microsoft.com/office/drawing/2014/main" id="{B04F92C4-479F-E664-4BA1-212CCC173292}"/>
                </a:ext>
              </a:extLst>
            </p:cNvPr>
            <p:cNvSpPr/>
            <p:nvPr/>
          </p:nvSpPr>
          <p:spPr>
            <a:xfrm>
              <a:off x="4775200" y="1892299"/>
              <a:ext cx="673100" cy="4233911"/>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TextBox 112">
            <a:extLst>
              <a:ext uri="{FF2B5EF4-FFF2-40B4-BE49-F238E27FC236}">
                <a16:creationId xmlns:a16="http://schemas.microsoft.com/office/drawing/2014/main" id="{6B4E580D-88A8-C87F-94DA-46D28E6505D1}"/>
              </a:ext>
            </a:extLst>
          </p:cNvPr>
          <p:cNvSpPr txBox="1"/>
          <p:nvPr/>
        </p:nvSpPr>
        <p:spPr>
          <a:xfrm rot="16200000">
            <a:off x="3718161" y="4683016"/>
            <a:ext cx="3915603" cy="523220"/>
          </a:xfrm>
          <a:prstGeom prst="rect">
            <a:avLst/>
          </a:prstGeom>
          <a:noFill/>
        </p:spPr>
        <p:txBody>
          <a:bodyPr wrap="square" rtlCol="0">
            <a:spAutoFit/>
          </a:bodyPr>
          <a:lstStyle/>
          <a:p>
            <a:pPr algn="ctr"/>
            <a:r>
              <a:rPr lang="en-US" sz="2800" dirty="0"/>
              <a:t>Unscramble the Words</a:t>
            </a:r>
          </a:p>
        </p:txBody>
      </p:sp>
      <p:graphicFrame>
        <p:nvGraphicFramePr>
          <p:cNvPr id="114" name="Table 113">
            <a:extLst>
              <a:ext uri="{FF2B5EF4-FFF2-40B4-BE49-F238E27FC236}">
                <a16:creationId xmlns:a16="http://schemas.microsoft.com/office/drawing/2014/main" id="{ABCC626E-B1B4-836F-225E-7120848B1E85}"/>
              </a:ext>
            </a:extLst>
          </p:cNvPr>
          <p:cNvGraphicFramePr>
            <a:graphicFrameLocks noGrp="1"/>
          </p:cNvGraphicFramePr>
          <p:nvPr>
            <p:extLst>
              <p:ext uri="{D42A27DB-BD31-4B8C-83A1-F6EECF244321}">
                <p14:modId xmlns:p14="http://schemas.microsoft.com/office/powerpoint/2010/main" val="2794742458"/>
              </p:ext>
            </p:extLst>
          </p:nvPr>
        </p:nvGraphicFramePr>
        <p:xfrm>
          <a:off x="5633798" y="370522"/>
          <a:ext cx="3962401" cy="886778"/>
        </p:xfrm>
        <a:graphic>
          <a:graphicData uri="http://schemas.openxmlformats.org/drawingml/2006/table">
            <a:tbl>
              <a:tblPr firstRow="1" bandRow="1">
                <a:tableStyleId>{5940675A-B579-460E-94D1-54222C63F5DA}</a:tableStyleId>
              </a:tblPr>
              <a:tblGrid>
                <a:gridCol w="690813">
                  <a:extLst>
                    <a:ext uri="{9D8B030D-6E8A-4147-A177-3AD203B41FA5}">
                      <a16:colId xmlns:a16="http://schemas.microsoft.com/office/drawing/2014/main" val="3833936008"/>
                    </a:ext>
                  </a:extLst>
                </a:gridCol>
                <a:gridCol w="817897">
                  <a:extLst>
                    <a:ext uri="{9D8B030D-6E8A-4147-A177-3AD203B41FA5}">
                      <a16:colId xmlns:a16="http://schemas.microsoft.com/office/drawing/2014/main" val="3480652697"/>
                    </a:ext>
                  </a:extLst>
                </a:gridCol>
                <a:gridCol w="817897">
                  <a:extLst>
                    <a:ext uri="{9D8B030D-6E8A-4147-A177-3AD203B41FA5}">
                      <a16:colId xmlns:a16="http://schemas.microsoft.com/office/drawing/2014/main" val="614046237"/>
                    </a:ext>
                  </a:extLst>
                </a:gridCol>
                <a:gridCol w="817897">
                  <a:extLst>
                    <a:ext uri="{9D8B030D-6E8A-4147-A177-3AD203B41FA5}">
                      <a16:colId xmlns:a16="http://schemas.microsoft.com/office/drawing/2014/main" val="1666169001"/>
                    </a:ext>
                  </a:extLst>
                </a:gridCol>
                <a:gridCol w="817897">
                  <a:extLst>
                    <a:ext uri="{9D8B030D-6E8A-4147-A177-3AD203B41FA5}">
                      <a16:colId xmlns:a16="http://schemas.microsoft.com/office/drawing/2014/main" val="1630484157"/>
                    </a:ext>
                  </a:extLst>
                </a:gridCol>
              </a:tblGrid>
              <a:tr h="886778">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t>Did it soak up water?</a:t>
                      </a:r>
                      <a:endParaRPr lang="en-US" dirty="0"/>
                    </a:p>
                  </a:txBody>
                  <a:tcPr vert="vert270" anchor="b"/>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27499480"/>
                  </a:ext>
                </a:extLst>
              </a:tr>
            </a:tbl>
          </a:graphicData>
        </a:graphic>
      </p:graphicFrame>
    </p:spTree>
    <p:extLst>
      <p:ext uri="{BB962C8B-B14F-4D97-AF65-F5344CB8AC3E}">
        <p14:creationId xmlns:p14="http://schemas.microsoft.com/office/powerpoint/2010/main" val="3599553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69F6C2-26B1-BC1A-06E0-E1DF035B2FBF}"/>
              </a:ext>
            </a:extLst>
          </p:cNvPr>
          <p:cNvSpPr txBox="1"/>
          <p:nvPr/>
        </p:nvSpPr>
        <p:spPr>
          <a:xfrm rot="16200000">
            <a:off x="-2741636" y="3470702"/>
            <a:ext cx="7119991" cy="830997"/>
          </a:xfrm>
          <a:prstGeom prst="rect">
            <a:avLst/>
          </a:prstGeom>
          <a:noFill/>
        </p:spPr>
        <p:txBody>
          <a:bodyPr wrap="square" rtlCol="0">
            <a:spAutoFit/>
          </a:bodyPr>
          <a:lstStyle/>
          <a:p>
            <a:pPr algn="ctr"/>
            <a:r>
              <a:rPr lang="en-US" sz="4800" dirty="0"/>
              <a:t>Absorbency</a:t>
            </a:r>
          </a:p>
        </p:txBody>
      </p:sp>
      <p:sp>
        <p:nvSpPr>
          <p:cNvPr id="5" name="TextBox 4">
            <a:extLst>
              <a:ext uri="{FF2B5EF4-FFF2-40B4-BE49-F238E27FC236}">
                <a16:creationId xmlns:a16="http://schemas.microsoft.com/office/drawing/2014/main" id="{A163DEF2-49BB-15D0-1E4C-B4F39EF13915}"/>
              </a:ext>
            </a:extLst>
          </p:cNvPr>
          <p:cNvSpPr txBox="1"/>
          <p:nvPr/>
        </p:nvSpPr>
        <p:spPr>
          <a:xfrm rot="16200000">
            <a:off x="-964316" y="2608927"/>
            <a:ext cx="6950895" cy="2554545"/>
          </a:xfrm>
          <a:prstGeom prst="rect">
            <a:avLst/>
          </a:prstGeom>
          <a:noFill/>
        </p:spPr>
        <p:txBody>
          <a:bodyPr wrap="square" rtlCol="0">
            <a:spAutoFit/>
          </a:bodyPr>
          <a:lstStyle/>
          <a:p>
            <a:r>
              <a:rPr lang="en-US" sz="2000" dirty="0"/>
              <a:t>1. Fill the cup with some water (about half way).</a:t>
            </a:r>
          </a:p>
          <a:p>
            <a:r>
              <a:rPr lang="en-US" sz="2000" dirty="0"/>
              <a:t>2. Using a pipette, soak up some water from the cup. </a:t>
            </a:r>
          </a:p>
          <a:p>
            <a:pPr marL="228600" indent="-228600"/>
            <a:r>
              <a:rPr lang="en-US" sz="2000" dirty="0"/>
              <a:t>3. Squeeze a few drops of water onto each item: </a:t>
            </a:r>
          </a:p>
          <a:p>
            <a:pPr marL="228600" indent="-228600"/>
            <a:r>
              <a:rPr lang="en-US" sz="2000" dirty="0"/>
              <a:t>	aluminum foil, sponge, paper, rubber eraser</a:t>
            </a:r>
          </a:p>
          <a:p>
            <a:r>
              <a:rPr lang="en-US" sz="2000" dirty="0"/>
              <a:t>			What absorbs the water?  What does not?</a:t>
            </a:r>
          </a:p>
          <a:p>
            <a:r>
              <a:rPr lang="en-US" sz="2000" dirty="0"/>
              <a:t>4. Unscramble the words and complete the chart.</a:t>
            </a:r>
          </a:p>
          <a:p>
            <a:pPr algn="ctr"/>
            <a:endParaRPr lang="en-US" sz="2000" dirty="0"/>
          </a:p>
          <a:p>
            <a:pPr algn="ctr"/>
            <a:r>
              <a:rPr lang="en-US" sz="2000" dirty="0"/>
              <a:t>See any clues?</a:t>
            </a:r>
            <a:endParaRPr lang="en-US" sz="1800" dirty="0"/>
          </a:p>
        </p:txBody>
      </p:sp>
      <p:sp>
        <p:nvSpPr>
          <p:cNvPr id="8" name="TextBox 7">
            <a:extLst>
              <a:ext uri="{FF2B5EF4-FFF2-40B4-BE49-F238E27FC236}">
                <a16:creationId xmlns:a16="http://schemas.microsoft.com/office/drawing/2014/main" id="{C558EECD-2F79-EF14-E475-49934D8B6928}"/>
              </a:ext>
            </a:extLst>
          </p:cNvPr>
          <p:cNvSpPr txBox="1"/>
          <p:nvPr/>
        </p:nvSpPr>
        <p:spPr>
          <a:xfrm rot="16200000">
            <a:off x="3152389" y="3470702"/>
            <a:ext cx="7119991" cy="830997"/>
          </a:xfrm>
          <a:prstGeom prst="rect">
            <a:avLst/>
          </a:prstGeom>
          <a:noFill/>
        </p:spPr>
        <p:txBody>
          <a:bodyPr wrap="square" rtlCol="0">
            <a:spAutoFit/>
          </a:bodyPr>
          <a:lstStyle/>
          <a:p>
            <a:pPr algn="ctr"/>
            <a:r>
              <a:rPr lang="en-US" sz="4800" dirty="0"/>
              <a:t>Absorbency</a:t>
            </a:r>
          </a:p>
        </p:txBody>
      </p:sp>
      <p:sp>
        <p:nvSpPr>
          <p:cNvPr id="9" name="TextBox 8">
            <a:extLst>
              <a:ext uri="{FF2B5EF4-FFF2-40B4-BE49-F238E27FC236}">
                <a16:creationId xmlns:a16="http://schemas.microsoft.com/office/drawing/2014/main" id="{FA06D0B2-FF6D-9617-7247-D197D16C6901}"/>
              </a:ext>
            </a:extLst>
          </p:cNvPr>
          <p:cNvSpPr txBox="1"/>
          <p:nvPr/>
        </p:nvSpPr>
        <p:spPr>
          <a:xfrm rot="16200000">
            <a:off x="4929708" y="2608927"/>
            <a:ext cx="6950895" cy="2554545"/>
          </a:xfrm>
          <a:prstGeom prst="rect">
            <a:avLst/>
          </a:prstGeom>
          <a:noFill/>
        </p:spPr>
        <p:txBody>
          <a:bodyPr wrap="square" rtlCol="0">
            <a:spAutoFit/>
          </a:bodyPr>
          <a:lstStyle/>
          <a:p>
            <a:r>
              <a:rPr lang="en-US" sz="2000" dirty="0"/>
              <a:t>1. Fill the cup with some water (about half way).</a:t>
            </a:r>
          </a:p>
          <a:p>
            <a:r>
              <a:rPr lang="en-US" sz="2000" dirty="0"/>
              <a:t>2. Using a pipette, soak up some water from the cup. </a:t>
            </a:r>
          </a:p>
          <a:p>
            <a:pPr marL="228600" indent="-228600"/>
            <a:r>
              <a:rPr lang="en-US" sz="2000" dirty="0"/>
              <a:t>3. Squeeze a few drops of water onto each item: </a:t>
            </a:r>
          </a:p>
          <a:p>
            <a:pPr marL="228600" indent="-228600"/>
            <a:r>
              <a:rPr lang="en-US" sz="2000" dirty="0"/>
              <a:t>	aluminum foil, sponge, paper, rubber eraser</a:t>
            </a:r>
          </a:p>
          <a:p>
            <a:r>
              <a:rPr lang="en-US" sz="2000" dirty="0"/>
              <a:t>			What absorbs the water?  What does not?</a:t>
            </a:r>
          </a:p>
          <a:p>
            <a:r>
              <a:rPr lang="en-US" sz="2000" dirty="0"/>
              <a:t>4. Unscramble the words and complete the chart.</a:t>
            </a:r>
          </a:p>
          <a:p>
            <a:pPr algn="ctr"/>
            <a:endParaRPr lang="en-US" sz="2000" dirty="0"/>
          </a:p>
          <a:p>
            <a:pPr algn="ctr"/>
            <a:r>
              <a:rPr lang="en-US" sz="2000" dirty="0"/>
              <a:t>See any clues?</a:t>
            </a:r>
            <a:endParaRPr lang="en-US" sz="1800" dirty="0"/>
          </a:p>
        </p:txBody>
      </p:sp>
    </p:spTree>
    <p:extLst>
      <p:ext uri="{BB962C8B-B14F-4D97-AF65-F5344CB8AC3E}">
        <p14:creationId xmlns:p14="http://schemas.microsoft.com/office/powerpoint/2010/main" val="3010358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222875F-695A-E48F-DF57-0079E96B076F}"/>
              </a:ext>
            </a:extLst>
          </p:cNvPr>
          <p:cNvGrpSpPr/>
          <p:nvPr/>
        </p:nvGrpSpPr>
        <p:grpSpPr>
          <a:xfrm rot="16200000">
            <a:off x="-115130" y="2215229"/>
            <a:ext cx="5207244" cy="3093332"/>
            <a:chOff x="731982" y="448154"/>
            <a:chExt cx="5207244" cy="3093332"/>
          </a:xfrm>
        </p:grpSpPr>
        <p:pic>
          <p:nvPicPr>
            <p:cNvPr id="2050" name="Picture 2" descr="Guide to Buying Water Bottle Labels">
              <a:extLst>
                <a:ext uri="{FF2B5EF4-FFF2-40B4-BE49-F238E27FC236}">
                  <a16:creationId xmlns:a16="http://schemas.microsoft.com/office/drawing/2014/main" id="{189E4491-FA11-654A-7374-9CCFA30D4A9A}"/>
                </a:ext>
              </a:extLst>
            </p:cNvPr>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41000" b="89400" l="7600" r="33200">
                          <a14:foregroundMark x1="10005" y1="62451" x2="7400" y2="71600"/>
                          <a14:foregroundMark x1="15600" y1="42800" x2="14233" y2="47602"/>
                          <a14:foregroundMark x1="7400" y1="71600" x2="10000" y2="82400"/>
                          <a14:foregroundMark x1="10000" y1="82400" x2="25200" y2="85800"/>
                          <a14:foregroundMark x1="25200" y1="85800" x2="33400" y2="79200"/>
                          <a14:foregroundMark x1="33400" y1="79200" x2="31400" y2="62200"/>
                          <a14:foregroundMark x1="29800" y1="86200" x2="16200" y2="86600"/>
                          <a14:foregroundMark x1="16200" y1="86600" x2="10200" y2="85200"/>
                          <a14:foregroundMark x1="14200" y1="89000" x2="25400" y2="89400"/>
                          <a14:foregroundMark x1="25400" y1="89400" x2="27000" y2="88400"/>
                          <a14:foregroundMark x1="22600" y1="43800" x2="15000" y2="44400"/>
                          <a14:foregroundMark x1="23800" y1="41000" x2="15600" y2="41800"/>
                          <a14:foregroundMark x1="26200" y1="50800" x2="28600" y2="56600"/>
                          <a14:foregroundMark x1="29400" y1="54000" x2="32200" y2="59600"/>
                          <a14:foregroundMark x1="14200" y1="50200" x2="14200" y2="50200"/>
                          <a14:foregroundMark x1="14600" y1="51800" x2="14600" y2="51800"/>
                          <a14:foregroundMark x1="13200" y1="52800" x2="13200" y2="53000"/>
                          <a14:foregroundMark x1="12200" y1="54600" x2="12200" y2="54600"/>
                          <a14:foregroundMark x1="11200" y1="54800" x2="11200" y2="54800"/>
                          <a14:foregroundMark x1="11600" y1="54400" x2="12800" y2="52600"/>
                          <a14:foregroundMark x1="14200" y1="50600" x2="13400" y2="51800"/>
                          <a14:foregroundMark x1="14200" y1="50600" x2="14200" y2="50600"/>
                          <a14:foregroundMark x1="14200" y1="50600" x2="13800" y2="51400"/>
                          <a14:foregroundMark x1="14200" y1="50200" x2="13400" y2="51600"/>
                          <a14:foregroundMark x1="10800" y1="55400" x2="7600" y2="62600"/>
                          <a14:foregroundMark x1="11400" y1="54800" x2="10800" y2="56000"/>
                          <a14:foregroundMark x1="11400" y1="54800" x2="11400" y2="54800"/>
                          <a14:foregroundMark x1="11400" y1="54800" x2="11000" y2="56000"/>
                          <a14:foregroundMark x1="12600" y1="53400" x2="10400" y2="55800"/>
                          <a14:foregroundMark x1="14800" y1="49800" x2="13800" y2="51000"/>
                          <a14:backgroundMark x1="14200" y1="47600" x2="14087" y2="49304"/>
                          <a14:backgroundMark x1="12531" y1="51289" x2="12200" y2="51400"/>
                        </a14:backgroundRemoval>
                      </a14:imgEffect>
                    </a14:imgLayer>
                  </a14:imgProps>
                </a:ext>
                <a:ext uri="{28A0092B-C50C-407E-A947-70E740481C1C}">
                  <a14:useLocalDpi xmlns:a14="http://schemas.microsoft.com/office/drawing/2010/main" val="0"/>
                </a:ext>
              </a:extLst>
            </a:blip>
            <a:srcRect l="6800" t="39600" r="64933" b="9200"/>
            <a:stretch/>
          </p:blipFill>
          <p:spPr bwMode="auto">
            <a:xfrm>
              <a:off x="823686" y="1199242"/>
              <a:ext cx="617764" cy="11189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lo 3 oz Plastic Bathroom Cups - 150 Count - White">
              <a:extLst>
                <a:ext uri="{FF2B5EF4-FFF2-40B4-BE49-F238E27FC236}">
                  <a16:creationId xmlns:a16="http://schemas.microsoft.com/office/drawing/2014/main" id="{E4473892-9CB5-9427-A64D-EF64CEBF3B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8376" y="1469446"/>
              <a:ext cx="848765" cy="8487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9B12D24-7249-67E8-3896-903B4AA935D0}"/>
                </a:ext>
              </a:extLst>
            </p:cNvPr>
            <p:cNvPicPr>
              <a:picLocks noChangeAspect="1"/>
            </p:cNvPicPr>
            <p:nvPr/>
          </p:nvPicPr>
          <p:blipFill rotWithShape="1">
            <a:blip r:embed="rId6"/>
            <a:srcRect l="31457" t="75718" r="53247" b="6325"/>
            <a:stretch/>
          </p:blipFill>
          <p:spPr>
            <a:xfrm>
              <a:off x="3684067" y="1757705"/>
              <a:ext cx="848766" cy="560506"/>
            </a:xfrm>
            <a:prstGeom prst="rect">
              <a:avLst/>
            </a:prstGeom>
          </p:spPr>
        </p:pic>
        <p:sp>
          <p:nvSpPr>
            <p:cNvPr id="8" name="Rectangle 7">
              <a:extLst>
                <a:ext uri="{FF2B5EF4-FFF2-40B4-BE49-F238E27FC236}">
                  <a16:creationId xmlns:a16="http://schemas.microsoft.com/office/drawing/2014/main" id="{C7DAC358-3020-3E96-AF68-39AE9387122D}"/>
                </a:ext>
              </a:extLst>
            </p:cNvPr>
            <p:cNvSpPr/>
            <p:nvPr/>
          </p:nvSpPr>
          <p:spPr>
            <a:xfrm>
              <a:off x="2159827" y="2743200"/>
              <a:ext cx="827314" cy="798286"/>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C6078C-22DD-993D-7081-0A50B13A2ABD}"/>
                </a:ext>
              </a:extLst>
            </p:cNvPr>
            <p:cNvSpPr/>
            <p:nvPr/>
          </p:nvSpPr>
          <p:spPr>
            <a:xfrm>
              <a:off x="3705519" y="2743200"/>
              <a:ext cx="827314" cy="798286"/>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21AA08-7A50-E753-CDCF-9FD021CCE8BF}"/>
                </a:ext>
              </a:extLst>
            </p:cNvPr>
            <p:cNvSpPr/>
            <p:nvPr/>
          </p:nvSpPr>
          <p:spPr>
            <a:xfrm>
              <a:off x="5111912" y="2743200"/>
              <a:ext cx="827314" cy="798286"/>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084237D-F7E0-2B74-82CA-BB592CCFAA1F}"/>
                </a:ext>
              </a:extLst>
            </p:cNvPr>
            <p:cNvSpPr/>
            <p:nvPr/>
          </p:nvSpPr>
          <p:spPr>
            <a:xfrm>
              <a:off x="3126440" y="2960914"/>
              <a:ext cx="439780" cy="438502"/>
            </a:xfrm>
            <a:prstGeom prst="plus">
              <a:avLst>
                <a:gd name="adj" fmla="val 49138"/>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8049B6D-1698-8602-9996-A578BC4EA733}"/>
                </a:ext>
              </a:extLst>
            </p:cNvPr>
            <p:cNvGrpSpPr/>
            <p:nvPr/>
          </p:nvGrpSpPr>
          <p:grpSpPr>
            <a:xfrm>
              <a:off x="4636803" y="3119840"/>
              <a:ext cx="371139" cy="120650"/>
              <a:chOff x="4658061" y="3049814"/>
              <a:chExt cx="371139" cy="120650"/>
            </a:xfrm>
          </p:grpSpPr>
          <p:cxnSp>
            <p:nvCxnSpPr>
              <p:cNvPr id="15" name="Straight Connector 14">
                <a:extLst>
                  <a:ext uri="{FF2B5EF4-FFF2-40B4-BE49-F238E27FC236}">
                    <a16:creationId xmlns:a16="http://schemas.microsoft.com/office/drawing/2014/main" id="{D0C2FB2F-AA70-6AC1-2208-ADAE60CCD5D4}"/>
                  </a:ext>
                </a:extLst>
              </p:cNvPr>
              <p:cNvCxnSpPr/>
              <p:nvPr/>
            </p:nvCxnSpPr>
            <p:spPr>
              <a:xfrm>
                <a:off x="4658061" y="3049814"/>
                <a:ext cx="371139"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207FD70-8897-6B89-F2C4-D73B8208F45E}"/>
                  </a:ext>
                </a:extLst>
              </p:cNvPr>
              <p:cNvCxnSpPr/>
              <p:nvPr/>
            </p:nvCxnSpPr>
            <p:spPr>
              <a:xfrm>
                <a:off x="4658061" y="3170464"/>
                <a:ext cx="371139"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18" name="TextBox 17">
              <a:extLst>
                <a:ext uri="{FF2B5EF4-FFF2-40B4-BE49-F238E27FC236}">
                  <a16:creationId xmlns:a16="http://schemas.microsoft.com/office/drawing/2014/main" id="{988E41CF-84E5-8CB2-5EED-A5D312683A94}"/>
                </a:ext>
              </a:extLst>
            </p:cNvPr>
            <p:cNvSpPr txBox="1"/>
            <p:nvPr/>
          </p:nvSpPr>
          <p:spPr>
            <a:xfrm>
              <a:off x="2427353" y="1757705"/>
              <a:ext cx="270810" cy="369204"/>
            </a:xfrm>
            <a:prstGeom prst="rect">
              <a:avLst/>
            </a:prstGeom>
            <a:noFill/>
          </p:spPr>
          <p:txBody>
            <a:bodyPr wrap="square" rtlCol="0">
              <a:spAutoFit/>
            </a:bodyPr>
            <a:lstStyle/>
            <a:p>
              <a:pPr algn="ctr"/>
              <a:r>
                <a:rPr lang="en-US" dirty="0"/>
                <a:t>A</a:t>
              </a:r>
            </a:p>
          </p:txBody>
        </p:sp>
        <p:sp>
          <p:nvSpPr>
            <p:cNvPr id="19" name="TextBox 18">
              <a:extLst>
                <a:ext uri="{FF2B5EF4-FFF2-40B4-BE49-F238E27FC236}">
                  <a16:creationId xmlns:a16="http://schemas.microsoft.com/office/drawing/2014/main" id="{AAF8F360-9B53-AEDF-19F4-974BCD9D8068}"/>
                </a:ext>
              </a:extLst>
            </p:cNvPr>
            <p:cNvSpPr txBox="1"/>
            <p:nvPr/>
          </p:nvSpPr>
          <p:spPr>
            <a:xfrm>
              <a:off x="3973045" y="1853356"/>
              <a:ext cx="270810" cy="369204"/>
            </a:xfrm>
            <a:prstGeom prst="rect">
              <a:avLst/>
            </a:prstGeom>
            <a:noFill/>
          </p:spPr>
          <p:txBody>
            <a:bodyPr wrap="square" rtlCol="0">
              <a:spAutoFit/>
            </a:bodyPr>
            <a:lstStyle/>
            <a:p>
              <a:pPr algn="ctr"/>
              <a:r>
                <a:rPr lang="en-US" dirty="0"/>
                <a:t>B</a:t>
              </a:r>
            </a:p>
          </p:txBody>
        </p:sp>
        <p:sp>
          <p:nvSpPr>
            <p:cNvPr id="21" name="TextBox 20">
              <a:extLst>
                <a:ext uri="{FF2B5EF4-FFF2-40B4-BE49-F238E27FC236}">
                  <a16:creationId xmlns:a16="http://schemas.microsoft.com/office/drawing/2014/main" id="{77E8CFE9-76C1-3621-5770-DD04AD6B5A77}"/>
                </a:ext>
              </a:extLst>
            </p:cNvPr>
            <p:cNvSpPr txBox="1"/>
            <p:nvPr/>
          </p:nvSpPr>
          <p:spPr>
            <a:xfrm>
              <a:off x="5170835" y="1853356"/>
              <a:ext cx="709467" cy="369204"/>
            </a:xfrm>
            <a:prstGeom prst="rect">
              <a:avLst/>
            </a:prstGeom>
            <a:noFill/>
          </p:spPr>
          <p:txBody>
            <a:bodyPr wrap="square" rtlCol="0">
              <a:spAutoFit/>
            </a:bodyPr>
            <a:lstStyle/>
            <a:p>
              <a:pPr algn="ctr"/>
              <a:r>
                <a:rPr lang="en-US" dirty="0"/>
                <a:t>Clue</a:t>
              </a:r>
            </a:p>
          </p:txBody>
        </p:sp>
        <p:sp>
          <p:nvSpPr>
            <p:cNvPr id="22" name="TextBox 21">
              <a:extLst>
                <a:ext uri="{FF2B5EF4-FFF2-40B4-BE49-F238E27FC236}">
                  <a16:creationId xmlns:a16="http://schemas.microsoft.com/office/drawing/2014/main" id="{0156E7D2-7FBE-08CE-939D-74392FA3BC46}"/>
                </a:ext>
              </a:extLst>
            </p:cNvPr>
            <p:cNvSpPr txBox="1"/>
            <p:nvPr/>
          </p:nvSpPr>
          <p:spPr>
            <a:xfrm>
              <a:off x="1177243" y="448154"/>
              <a:ext cx="4338174" cy="584775"/>
            </a:xfrm>
            <a:prstGeom prst="rect">
              <a:avLst/>
            </a:prstGeom>
            <a:noFill/>
          </p:spPr>
          <p:txBody>
            <a:bodyPr wrap="square" rtlCol="0">
              <a:spAutoFit/>
            </a:bodyPr>
            <a:lstStyle/>
            <a:p>
              <a:pPr algn="ctr"/>
              <a:r>
                <a:rPr lang="en-US" sz="3200" dirty="0"/>
                <a:t>Solve the Problem</a:t>
              </a:r>
            </a:p>
          </p:txBody>
        </p:sp>
        <p:sp>
          <p:nvSpPr>
            <p:cNvPr id="2057" name="TextBox 2056">
              <a:extLst>
                <a:ext uri="{FF2B5EF4-FFF2-40B4-BE49-F238E27FC236}">
                  <a16:creationId xmlns:a16="http://schemas.microsoft.com/office/drawing/2014/main" id="{2CFCF24A-315C-42BE-9F4E-7680F3F3B423}"/>
                </a:ext>
              </a:extLst>
            </p:cNvPr>
            <p:cNvSpPr txBox="1"/>
            <p:nvPr/>
          </p:nvSpPr>
          <p:spPr>
            <a:xfrm>
              <a:off x="731982" y="1853356"/>
              <a:ext cx="709467" cy="369204"/>
            </a:xfrm>
            <a:prstGeom prst="rect">
              <a:avLst/>
            </a:prstGeom>
            <a:noFill/>
          </p:spPr>
          <p:txBody>
            <a:bodyPr wrap="square" rtlCol="0">
              <a:spAutoFit/>
            </a:bodyPr>
            <a:lstStyle/>
            <a:p>
              <a:pPr algn="ctr"/>
              <a:r>
                <a:rPr lang="en-US" dirty="0"/>
                <a:t>Fill</a:t>
              </a:r>
            </a:p>
          </p:txBody>
        </p:sp>
      </p:grpSp>
      <p:grpSp>
        <p:nvGrpSpPr>
          <p:cNvPr id="2058" name="Group 2057">
            <a:extLst>
              <a:ext uri="{FF2B5EF4-FFF2-40B4-BE49-F238E27FC236}">
                <a16:creationId xmlns:a16="http://schemas.microsoft.com/office/drawing/2014/main" id="{5C2E0C4C-B9BF-665D-F1B1-65AFEC8C9F1C}"/>
              </a:ext>
            </a:extLst>
          </p:cNvPr>
          <p:cNvGrpSpPr/>
          <p:nvPr/>
        </p:nvGrpSpPr>
        <p:grpSpPr>
          <a:xfrm rot="16200000">
            <a:off x="5231420" y="2215229"/>
            <a:ext cx="5207244" cy="3093332"/>
            <a:chOff x="731982" y="448154"/>
            <a:chExt cx="5207244" cy="3093332"/>
          </a:xfrm>
        </p:grpSpPr>
        <p:pic>
          <p:nvPicPr>
            <p:cNvPr id="2059" name="Picture 2" descr="Guide to Buying Water Bottle Labels">
              <a:extLst>
                <a:ext uri="{FF2B5EF4-FFF2-40B4-BE49-F238E27FC236}">
                  <a16:creationId xmlns:a16="http://schemas.microsoft.com/office/drawing/2014/main" id="{C8C2054B-8EA5-683A-E4C3-E9323CFA943E}"/>
                </a:ext>
              </a:extLst>
            </p:cNvPr>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41000" b="89400" l="7600" r="33200">
                          <a14:foregroundMark x1="10005" y1="62451" x2="7400" y2="71600"/>
                          <a14:foregroundMark x1="15600" y1="42800" x2="14233" y2="47602"/>
                          <a14:foregroundMark x1="7400" y1="71600" x2="10000" y2="82400"/>
                          <a14:foregroundMark x1="10000" y1="82400" x2="25200" y2="85800"/>
                          <a14:foregroundMark x1="25200" y1="85800" x2="33400" y2="79200"/>
                          <a14:foregroundMark x1="33400" y1="79200" x2="31400" y2="62200"/>
                          <a14:foregroundMark x1="29800" y1="86200" x2="16200" y2="86600"/>
                          <a14:foregroundMark x1="16200" y1="86600" x2="10200" y2="85200"/>
                          <a14:foregroundMark x1="14200" y1="89000" x2="25400" y2="89400"/>
                          <a14:foregroundMark x1="25400" y1="89400" x2="27000" y2="88400"/>
                          <a14:foregroundMark x1="22600" y1="43800" x2="15000" y2="44400"/>
                          <a14:foregroundMark x1="23800" y1="41000" x2="15600" y2="41800"/>
                          <a14:foregroundMark x1="26200" y1="50800" x2="28600" y2="56600"/>
                          <a14:foregroundMark x1="29400" y1="54000" x2="32200" y2="59600"/>
                          <a14:foregroundMark x1="14200" y1="50200" x2="14200" y2="50200"/>
                          <a14:foregroundMark x1="14600" y1="51800" x2="14600" y2="51800"/>
                          <a14:foregroundMark x1="13200" y1="52800" x2="13200" y2="53000"/>
                          <a14:foregroundMark x1="12200" y1="54600" x2="12200" y2="54600"/>
                          <a14:foregroundMark x1="11200" y1="54800" x2="11200" y2="54800"/>
                          <a14:foregroundMark x1="11600" y1="54400" x2="12800" y2="52600"/>
                          <a14:foregroundMark x1="14200" y1="50600" x2="13400" y2="51800"/>
                          <a14:foregroundMark x1="14200" y1="50600" x2="14200" y2="50600"/>
                          <a14:foregroundMark x1="14200" y1="50600" x2="13800" y2="51400"/>
                          <a14:foregroundMark x1="14200" y1="50200" x2="13400" y2="51600"/>
                          <a14:foregroundMark x1="10800" y1="55400" x2="7600" y2="62600"/>
                          <a14:foregroundMark x1="11400" y1="54800" x2="10800" y2="56000"/>
                          <a14:foregroundMark x1="11400" y1="54800" x2="11400" y2="54800"/>
                          <a14:foregroundMark x1="11400" y1="54800" x2="11000" y2="56000"/>
                          <a14:foregroundMark x1="12600" y1="53400" x2="10400" y2="55800"/>
                          <a14:foregroundMark x1="14800" y1="49800" x2="13800" y2="51000"/>
                          <a14:backgroundMark x1="14200" y1="47600" x2="14087" y2="49304"/>
                          <a14:backgroundMark x1="12531" y1="51289" x2="12200" y2="51400"/>
                        </a14:backgroundRemoval>
                      </a14:imgEffect>
                    </a14:imgLayer>
                  </a14:imgProps>
                </a:ext>
                <a:ext uri="{28A0092B-C50C-407E-A947-70E740481C1C}">
                  <a14:useLocalDpi xmlns:a14="http://schemas.microsoft.com/office/drawing/2010/main" val="0"/>
                </a:ext>
              </a:extLst>
            </a:blip>
            <a:srcRect l="6800" t="39600" r="64933" b="9200"/>
            <a:stretch/>
          </p:blipFill>
          <p:spPr bwMode="auto">
            <a:xfrm>
              <a:off x="823686" y="1199242"/>
              <a:ext cx="617764" cy="111896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4" descr="Solo 3 oz Plastic Bathroom Cups - 150 Count - White">
              <a:extLst>
                <a:ext uri="{FF2B5EF4-FFF2-40B4-BE49-F238E27FC236}">
                  <a16:creationId xmlns:a16="http://schemas.microsoft.com/office/drawing/2014/main" id="{677BE658-9BFA-360F-37C1-D3A5DF8716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8376" y="1469446"/>
              <a:ext cx="848765" cy="84876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2060">
              <a:extLst>
                <a:ext uri="{FF2B5EF4-FFF2-40B4-BE49-F238E27FC236}">
                  <a16:creationId xmlns:a16="http://schemas.microsoft.com/office/drawing/2014/main" id="{AEBA1617-5C13-3D26-A306-86A84DBAF8ED}"/>
                </a:ext>
              </a:extLst>
            </p:cNvPr>
            <p:cNvPicPr>
              <a:picLocks noChangeAspect="1"/>
            </p:cNvPicPr>
            <p:nvPr/>
          </p:nvPicPr>
          <p:blipFill rotWithShape="1">
            <a:blip r:embed="rId6"/>
            <a:srcRect l="31457" t="75718" r="53247" b="6325"/>
            <a:stretch/>
          </p:blipFill>
          <p:spPr>
            <a:xfrm>
              <a:off x="3684067" y="1757705"/>
              <a:ext cx="848766" cy="560506"/>
            </a:xfrm>
            <a:prstGeom prst="rect">
              <a:avLst/>
            </a:prstGeom>
          </p:spPr>
        </p:pic>
        <p:sp>
          <p:nvSpPr>
            <p:cNvPr id="2062" name="Rectangle 2061">
              <a:extLst>
                <a:ext uri="{FF2B5EF4-FFF2-40B4-BE49-F238E27FC236}">
                  <a16:creationId xmlns:a16="http://schemas.microsoft.com/office/drawing/2014/main" id="{CEC3DEB7-FEE7-6422-919F-EA330C62FEA8}"/>
                </a:ext>
              </a:extLst>
            </p:cNvPr>
            <p:cNvSpPr/>
            <p:nvPr/>
          </p:nvSpPr>
          <p:spPr>
            <a:xfrm>
              <a:off x="2159827" y="2743200"/>
              <a:ext cx="827314" cy="798286"/>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745301C2-CA3E-7E7D-DFDA-15C11147AD8F}"/>
                </a:ext>
              </a:extLst>
            </p:cNvPr>
            <p:cNvSpPr/>
            <p:nvPr/>
          </p:nvSpPr>
          <p:spPr>
            <a:xfrm>
              <a:off x="3705519" y="2743200"/>
              <a:ext cx="827314" cy="798286"/>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4C266F2C-EF4D-2005-F9D9-9EFB31CEC0DC}"/>
                </a:ext>
              </a:extLst>
            </p:cNvPr>
            <p:cNvSpPr/>
            <p:nvPr/>
          </p:nvSpPr>
          <p:spPr>
            <a:xfrm>
              <a:off x="5111912" y="2743200"/>
              <a:ext cx="827314" cy="798286"/>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Cross 2064">
              <a:extLst>
                <a:ext uri="{FF2B5EF4-FFF2-40B4-BE49-F238E27FC236}">
                  <a16:creationId xmlns:a16="http://schemas.microsoft.com/office/drawing/2014/main" id="{C54C6E3C-4057-ED25-5099-1ADD07851A02}"/>
                </a:ext>
              </a:extLst>
            </p:cNvPr>
            <p:cNvSpPr/>
            <p:nvPr/>
          </p:nvSpPr>
          <p:spPr>
            <a:xfrm>
              <a:off x="3126440" y="2960914"/>
              <a:ext cx="439780" cy="438502"/>
            </a:xfrm>
            <a:prstGeom prst="plus">
              <a:avLst>
                <a:gd name="adj" fmla="val 49138"/>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066" name="Group 2065">
              <a:extLst>
                <a:ext uri="{FF2B5EF4-FFF2-40B4-BE49-F238E27FC236}">
                  <a16:creationId xmlns:a16="http://schemas.microsoft.com/office/drawing/2014/main" id="{9090CE9E-2FDD-B1F3-D014-4FB790DE0AB1}"/>
                </a:ext>
              </a:extLst>
            </p:cNvPr>
            <p:cNvGrpSpPr/>
            <p:nvPr/>
          </p:nvGrpSpPr>
          <p:grpSpPr>
            <a:xfrm>
              <a:off x="4636803" y="3119840"/>
              <a:ext cx="371139" cy="120650"/>
              <a:chOff x="4658061" y="3049814"/>
              <a:chExt cx="371139" cy="120650"/>
            </a:xfrm>
          </p:grpSpPr>
          <p:cxnSp>
            <p:nvCxnSpPr>
              <p:cNvPr id="2072" name="Straight Connector 2071">
                <a:extLst>
                  <a:ext uri="{FF2B5EF4-FFF2-40B4-BE49-F238E27FC236}">
                    <a16:creationId xmlns:a16="http://schemas.microsoft.com/office/drawing/2014/main" id="{E30D8934-3A9D-C06A-B8B1-EE5222D1972C}"/>
                  </a:ext>
                </a:extLst>
              </p:cNvPr>
              <p:cNvCxnSpPr/>
              <p:nvPr/>
            </p:nvCxnSpPr>
            <p:spPr>
              <a:xfrm>
                <a:off x="4658061" y="3049814"/>
                <a:ext cx="371139"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073" name="Straight Connector 2072">
                <a:extLst>
                  <a:ext uri="{FF2B5EF4-FFF2-40B4-BE49-F238E27FC236}">
                    <a16:creationId xmlns:a16="http://schemas.microsoft.com/office/drawing/2014/main" id="{FF2981AB-1A93-2552-81E6-FB94C3B351CD}"/>
                  </a:ext>
                </a:extLst>
              </p:cNvPr>
              <p:cNvCxnSpPr/>
              <p:nvPr/>
            </p:nvCxnSpPr>
            <p:spPr>
              <a:xfrm>
                <a:off x="4658061" y="3170464"/>
                <a:ext cx="371139"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2067" name="TextBox 2066">
              <a:extLst>
                <a:ext uri="{FF2B5EF4-FFF2-40B4-BE49-F238E27FC236}">
                  <a16:creationId xmlns:a16="http://schemas.microsoft.com/office/drawing/2014/main" id="{9ABB79D1-37D7-6A2A-E5D3-1874FB4988A5}"/>
                </a:ext>
              </a:extLst>
            </p:cNvPr>
            <p:cNvSpPr txBox="1"/>
            <p:nvPr/>
          </p:nvSpPr>
          <p:spPr>
            <a:xfrm>
              <a:off x="2427353" y="1757705"/>
              <a:ext cx="270810" cy="369204"/>
            </a:xfrm>
            <a:prstGeom prst="rect">
              <a:avLst/>
            </a:prstGeom>
            <a:noFill/>
          </p:spPr>
          <p:txBody>
            <a:bodyPr wrap="square" rtlCol="0">
              <a:spAutoFit/>
            </a:bodyPr>
            <a:lstStyle/>
            <a:p>
              <a:pPr algn="ctr"/>
              <a:r>
                <a:rPr lang="en-US" dirty="0"/>
                <a:t>A</a:t>
              </a:r>
            </a:p>
          </p:txBody>
        </p:sp>
        <p:sp>
          <p:nvSpPr>
            <p:cNvPr id="2068" name="TextBox 2067">
              <a:extLst>
                <a:ext uri="{FF2B5EF4-FFF2-40B4-BE49-F238E27FC236}">
                  <a16:creationId xmlns:a16="http://schemas.microsoft.com/office/drawing/2014/main" id="{A72427EB-8A5D-C092-67A0-577DD3C06B6E}"/>
                </a:ext>
              </a:extLst>
            </p:cNvPr>
            <p:cNvSpPr txBox="1"/>
            <p:nvPr/>
          </p:nvSpPr>
          <p:spPr>
            <a:xfrm>
              <a:off x="3973045" y="1853356"/>
              <a:ext cx="270810" cy="369204"/>
            </a:xfrm>
            <a:prstGeom prst="rect">
              <a:avLst/>
            </a:prstGeom>
            <a:noFill/>
          </p:spPr>
          <p:txBody>
            <a:bodyPr wrap="square" rtlCol="0">
              <a:spAutoFit/>
            </a:bodyPr>
            <a:lstStyle/>
            <a:p>
              <a:pPr algn="ctr"/>
              <a:r>
                <a:rPr lang="en-US" dirty="0"/>
                <a:t>B</a:t>
              </a:r>
            </a:p>
          </p:txBody>
        </p:sp>
        <p:sp>
          <p:nvSpPr>
            <p:cNvPr id="2069" name="TextBox 2068">
              <a:extLst>
                <a:ext uri="{FF2B5EF4-FFF2-40B4-BE49-F238E27FC236}">
                  <a16:creationId xmlns:a16="http://schemas.microsoft.com/office/drawing/2014/main" id="{1195ADEA-F739-B08F-2EC7-BFDA2C0BF667}"/>
                </a:ext>
              </a:extLst>
            </p:cNvPr>
            <p:cNvSpPr txBox="1"/>
            <p:nvPr/>
          </p:nvSpPr>
          <p:spPr>
            <a:xfrm>
              <a:off x="5170835" y="1853356"/>
              <a:ext cx="709467" cy="369204"/>
            </a:xfrm>
            <a:prstGeom prst="rect">
              <a:avLst/>
            </a:prstGeom>
            <a:noFill/>
          </p:spPr>
          <p:txBody>
            <a:bodyPr wrap="square" rtlCol="0">
              <a:spAutoFit/>
            </a:bodyPr>
            <a:lstStyle/>
            <a:p>
              <a:pPr algn="ctr"/>
              <a:r>
                <a:rPr lang="en-US" dirty="0"/>
                <a:t>Clue</a:t>
              </a:r>
            </a:p>
          </p:txBody>
        </p:sp>
        <p:sp>
          <p:nvSpPr>
            <p:cNvPr id="2070" name="TextBox 2069">
              <a:extLst>
                <a:ext uri="{FF2B5EF4-FFF2-40B4-BE49-F238E27FC236}">
                  <a16:creationId xmlns:a16="http://schemas.microsoft.com/office/drawing/2014/main" id="{4CFFB63D-D793-3824-8978-0C09310CFDBD}"/>
                </a:ext>
              </a:extLst>
            </p:cNvPr>
            <p:cNvSpPr txBox="1"/>
            <p:nvPr/>
          </p:nvSpPr>
          <p:spPr>
            <a:xfrm>
              <a:off x="1177243" y="448154"/>
              <a:ext cx="4338174" cy="584775"/>
            </a:xfrm>
            <a:prstGeom prst="rect">
              <a:avLst/>
            </a:prstGeom>
            <a:noFill/>
          </p:spPr>
          <p:txBody>
            <a:bodyPr wrap="square" rtlCol="0">
              <a:spAutoFit/>
            </a:bodyPr>
            <a:lstStyle/>
            <a:p>
              <a:pPr algn="ctr"/>
              <a:r>
                <a:rPr lang="en-US" sz="3200" dirty="0"/>
                <a:t>Solve the Problem</a:t>
              </a:r>
            </a:p>
          </p:txBody>
        </p:sp>
        <p:sp>
          <p:nvSpPr>
            <p:cNvPr id="2071" name="TextBox 2070">
              <a:extLst>
                <a:ext uri="{FF2B5EF4-FFF2-40B4-BE49-F238E27FC236}">
                  <a16:creationId xmlns:a16="http://schemas.microsoft.com/office/drawing/2014/main" id="{615B919A-99CE-C546-C327-A64B3DE44D26}"/>
                </a:ext>
              </a:extLst>
            </p:cNvPr>
            <p:cNvSpPr txBox="1"/>
            <p:nvPr/>
          </p:nvSpPr>
          <p:spPr>
            <a:xfrm>
              <a:off x="731982" y="1853356"/>
              <a:ext cx="709467" cy="369204"/>
            </a:xfrm>
            <a:prstGeom prst="rect">
              <a:avLst/>
            </a:prstGeom>
            <a:noFill/>
          </p:spPr>
          <p:txBody>
            <a:bodyPr wrap="square" rtlCol="0">
              <a:spAutoFit/>
            </a:bodyPr>
            <a:lstStyle/>
            <a:p>
              <a:pPr algn="ctr"/>
              <a:r>
                <a:rPr lang="en-US" dirty="0"/>
                <a:t>Fill</a:t>
              </a:r>
            </a:p>
          </p:txBody>
        </p:sp>
      </p:grpSp>
    </p:spTree>
    <p:extLst>
      <p:ext uri="{BB962C8B-B14F-4D97-AF65-F5344CB8AC3E}">
        <p14:creationId xmlns:p14="http://schemas.microsoft.com/office/powerpoint/2010/main" val="821285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69F6C2-26B1-BC1A-06E0-E1DF035B2FBF}"/>
              </a:ext>
            </a:extLst>
          </p:cNvPr>
          <p:cNvSpPr txBox="1"/>
          <p:nvPr/>
        </p:nvSpPr>
        <p:spPr>
          <a:xfrm rot="16200000">
            <a:off x="-2896725" y="3470702"/>
            <a:ext cx="7119991" cy="830997"/>
          </a:xfrm>
          <a:prstGeom prst="rect">
            <a:avLst/>
          </a:prstGeom>
          <a:noFill/>
        </p:spPr>
        <p:txBody>
          <a:bodyPr wrap="square" rtlCol="0">
            <a:spAutoFit/>
          </a:bodyPr>
          <a:lstStyle/>
          <a:p>
            <a:pPr algn="ctr"/>
            <a:r>
              <a:rPr lang="en-US" sz="4800" dirty="0"/>
              <a:t>Shape Shifting Liquid</a:t>
            </a:r>
          </a:p>
        </p:txBody>
      </p:sp>
      <p:sp>
        <p:nvSpPr>
          <p:cNvPr id="5" name="TextBox 4">
            <a:extLst>
              <a:ext uri="{FF2B5EF4-FFF2-40B4-BE49-F238E27FC236}">
                <a16:creationId xmlns:a16="http://schemas.microsoft.com/office/drawing/2014/main" id="{A163DEF2-49BB-15D0-1E4C-B4F39EF13915}"/>
              </a:ext>
            </a:extLst>
          </p:cNvPr>
          <p:cNvSpPr txBox="1"/>
          <p:nvPr/>
        </p:nvSpPr>
        <p:spPr>
          <a:xfrm rot="16200000">
            <a:off x="-1386105" y="2916704"/>
            <a:ext cx="7136516" cy="1938992"/>
          </a:xfrm>
          <a:prstGeom prst="rect">
            <a:avLst/>
          </a:prstGeom>
          <a:noFill/>
        </p:spPr>
        <p:txBody>
          <a:bodyPr wrap="square" rtlCol="0">
            <a:spAutoFit/>
          </a:bodyPr>
          <a:lstStyle/>
          <a:p>
            <a:pPr marL="292100" indent="-292100">
              <a:buAutoNum type="arabicPeriod"/>
            </a:pPr>
            <a:r>
              <a:rPr lang="en-US" sz="2000" dirty="0"/>
              <a:t>Fill the water bottle to the line. </a:t>
            </a:r>
          </a:p>
          <a:p>
            <a:pPr marL="292100" indent="-292100">
              <a:buAutoNum type="arabicPeriod"/>
            </a:pPr>
            <a:r>
              <a:rPr lang="en-US" sz="2000" dirty="0"/>
              <a:t>Pour the water into container “A”.  How high is the water? </a:t>
            </a:r>
            <a:br>
              <a:rPr lang="en-US" sz="2000" dirty="0"/>
            </a:br>
            <a:r>
              <a:rPr lang="en-US" sz="2000" dirty="0"/>
              <a:t>Write the number on the worksheet.</a:t>
            </a:r>
          </a:p>
          <a:p>
            <a:pPr marL="292100" indent="-292100">
              <a:buAutoNum type="arabicPeriod"/>
            </a:pPr>
            <a:r>
              <a:rPr lang="en-US" sz="2000" dirty="0"/>
              <a:t>Pour the water from container “A” to container “B”.  How high is the water? Write the number on the worksheet.</a:t>
            </a:r>
          </a:p>
          <a:p>
            <a:pPr marL="292100" indent="-292100">
              <a:buAutoNum type="arabicPeriod"/>
            </a:pPr>
            <a:r>
              <a:rPr lang="en-US" sz="2000" dirty="0"/>
              <a:t>Solve the problem to find the clue.</a:t>
            </a:r>
          </a:p>
        </p:txBody>
      </p:sp>
      <p:sp>
        <p:nvSpPr>
          <p:cNvPr id="2" name="TextBox 1">
            <a:extLst>
              <a:ext uri="{FF2B5EF4-FFF2-40B4-BE49-F238E27FC236}">
                <a16:creationId xmlns:a16="http://schemas.microsoft.com/office/drawing/2014/main" id="{3BC2028E-DD99-B294-F314-0D8D393C7B69}"/>
              </a:ext>
            </a:extLst>
          </p:cNvPr>
          <p:cNvSpPr txBox="1"/>
          <p:nvPr/>
        </p:nvSpPr>
        <p:spPr>
          <a:xfrm rot="16200000">
            <a:off x="3887763" y="3470702"/>
            <a:ext cx="7119991" cy="830997"/>
          </a:xfrm>
          <a:prstGeom prst="rect">
            <a:avLst/>
          </a:prstGeom>
          <a:noFill/>
        </p:spPr>
        <p:txBody>
          <a:bodyPr wrap="square" rtlCol="0">
            <a:spAutoFit/>
          </a:bodyPr>
          <a:lstStyle/>
          <a:p>
            <a:pPr algn="ctr"/>
            <a:r>
              <a:rPr lang="en-US" sz="4800" dirty="0"/>
              <a:t>Shape Shifting Liquid</a:t>
            </a:r>
          </a:p>
        </p:txBody>
      </p:sp>
      <p:sp>
        <p:nvSpPr>
          <p:cNvPr id="3" name="TextBox 2">
            <a:extLst>
              <a:ext uri="{FF2B5EF4-FFF2-40B4-BE49-F238E27FC236}">
                <a16:creationId xmlns:a16="http://schemas.microsoft.com/office/drawing/2014/main" id="{296A4609-95D6-B8A1-C6FC-DBF3F39F59DE}"/>
              </a:ext>
            </a:extLst>
          </p:cNvPr>
          <p:cNvSpPr txBox="1"/>
          <p:nvPr/>
        </p:nvSpPr>
        <p:spPr>
          <a:xfrm rot="16200000">
            <a:off x="5398383" y="2916704"/>
            <a:ext cx="7136516" cy="1938992"/>
          </a:xfrm>
          <a:prstGeom prst="rect">
            <a:avLst/>
          </a:prstGeom>
          <a:noFill/>
        </p:spPr>
        <p:txBody>
          <a:bodyPr wrap="square" rtlCol="0">
            <a:spAutoFit/>
          </a:bodyPr>
          <a:lstStyle/>
          <a:p>
            <a:pPr marL="292100" indent="-292100">
              <a:buAutoNum type="arabicPeriod"/>
            </a:pPr>
            <a:r>
              <a:rPr lang="en-US" sz="2000" dirty="0"/>
              <a:t>Fill the water bottle to the line. </a:t>
            </a:r>
          </a:p>
          <a:p>
            <a:pPr marL="292100" indent="-292100">
              <a:buAutoNum type="arabicPeriod"/>
            </a:pPr>
            <a:r>
              <a:rPr lang="en-US" sz="2000" dirty="0"/>
              <a:t>Pour the water into container “A”.  How high is the water? </a:t>
            </a:r>
            <a:br>
              <a:rPr lang="en-US" sz="2000" dirty="0"/>
            </a:br>
            <a:r>
              <a:rPr lang="en-US" sz="2000" dirty="0"/>
              <a:t>Write the number on the worksheet.</a:t>
            </a:r>
          </a:p>
          <a:p>
            <a:pPr marL="292100" indent="-292100">
              <a:buAutoNum type="arabicPeriod"/>
            </a:pPr>
            <a:r>
              <a:rPr lang="en-US" sz="2000" dirty="0"/>
              <a:t>Pour the water from container “A” to container “B”.  How high is the water? Write the number on the worksheet.</a:t>
            </a:r>
          </a:p>
          <a:p>
            <a:pPr marL="292100" indent="-292100">
              <a:buAutoNum type="arabicPeriod"/>
            </a:pPr>
            <a:r>
              <a:rPr lang="en-US" sz="2000" dirty="0"/>
              <a:t>Solve the problem to find the clue.</a:t>
            </a:r>
          </a:p>
        </p:txBody>
      </p:sp>
      <p:sp>
        <p:nvSpPr>
          <p:cNvPr id="6" name="TextBox 5">
            <a:extLst>
              <a:ext uri="{FF2B5EF4-FFF2-40B4-BE49-F238E27FC236}">
                <a16:creationId xmlns:a16="http://schemas.microsoft.com/office/drawing/2014/main" id="{CC593822-8DC7-6DF7-EB67-DA72EF4DEEE1}"/>
              </a:ext>
            </a:extLst>
          </p:cNvPr>
          <p:cNvSpPr txBox="1"/>
          <p:nvPr/>
        </p:nvSpPr>
        <p:spPr>
          <a:xfrm rot="16200000">
            <a:off x="495519" y="3470702"/>
            <a:ext cx="7119991" cy="830997"/>
          </a:xfrm>
          <a:prstGeom prst="rect">
            <a:avLst/>
          </a:prstGeom>
          <a:noFill/>
        </p:spPr>
        <p:txBody>
          <a:bodyPr wrap="square" rtlCol="0">
            <a:spAutoFit/>
          </a:bodyPr>
          <a:lstStyle/>
          <a:p>
            <a:pPr algn="ctr"/>
            <a:r>
              <a:rPr lang="en-US" sz="4800" dirty="0"/>
              <a:t>Shape Shifting Liquid</a:t>
            </a:r>
          </a:p>
        </p:txBody>
      </p:sp>
      <p:sp>
        <p:nvSpPr>
          <p:cNvPr id="7" name="TextBox 6">
            <a:extLst>
              <a:ext uri="{FF2B5EF4-FFF2-40B4-BE49-F238E27FC236}">
                <a16:creationId xmlns:a16="http://schemas.microsoft.com/office/drawing/2014/main" id="{107B9E5B-4232-2F9A-8DA6-132B74DE36B0}"/>
              </a:ext>
            </a:extLst>
          </p:cNvPr>
          <p:cNvSpPr txBox="1"/>
          <p:nvPr/>
        </p:nvSpPr>
        <p:spPr>
          <a:xfrm rot="16200000">
            <a:off x="2006139" y="2916704"/>
            <a:ext cx="7136516" cy="1938992"/>
          </a:xfrm>
          <a:prstGeom prst="rect">
            <a:avLst/>
          </a:prstGeom>
          <a:noFill/>
        </p:spPr>
        <p:txBody>
          <a:bodyPr wrap="square" rtlCol="0">
            <a:spAutoFit/>
          </a:bodyPr>
          <a:lstStyle/>
          <a:p>
            <a:pPr marL="292100" indent="-292100">
              <a:buAutoNum type="arabicPeriod"/>
            </a:pPr>
            <a:r>
              <a:rPr lang="en-US" sz="2000" dirty="0"/>
              <a:t>Fill the water bottle to the line. </a:t>
            </a:r>
          </a:p>
          <a:p>
            <a:pPr marL="292100" indent="-292100">
              <a:buAutoNum type="arabicPeriod"/>
            </a:pPr>
            <a:r>
              <a:rPr lang="en-US" sz="2000" dirty="0"/>
              <a:t>Pour the water into container “A”.  How high is the water? </a:t>
            </a:r>
            <a:br>
              <a:rPr lang="en-US" sz="2000" dirty="0"/>
            </a:br>
            <a:r>
              <a:rPr lang="en-US" sz="2000" dirty="0"/>
              <a:t>Write the number on the worksheet.</a:t>
            </a:r>
          </a:p>
          <a:p>
            <a:pPr marL="292100" indent="-292100">
              <a:buAutoNum type="arabicPeriod"/>
            </a:pPr>
            <a:r>
              <a:rPr lang="en-US" sz="2000" dirty="0"/>
              <a:t>Pour the water from container “A” to container “B”.  How high is the water? Write the number on the worksheet.</a:t>
            </a:r>
          </a:p>
          <a:p>
            <a:pPr marL="292100" indent="-292100">
              <a:buAutoNum type="arabicPeriod"/>
            </a:pPr>
            <a:r>
              <a:rPr lang="en-US" sz="2000" dirty="0"/>
              <a:t>Solve the problem to find the clue.</a:t>
            </a:r>
          </a:p>
        </p:txBody>
      </p:sp>
    </p:spTree>
    <p:extLst>
      <p:ext uri="{BB962C8B-B14F-4D97-AF65-F5344CB8AC3E}">
        <p14:creationId xmlns:p14="http://schemas.microsoft.com/office/powerpoint/2010/main" val="4115644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EC010ADE-A449-698E-A3A5-CEC6A9DBE079}"/>
              </a:ext>
            </a:extLst>
          </p:cNvPr>
          <p:cNvGrpSpPr/>
          <p:nvPr/>
        </p:nvGrpSpPr>
        <p:grpSpPr>
          <a:xfrm>
            <a:off x="125802" y="3999732"/>
            <a:ext cx="4270194" cy="3145042"/>
            <a:chOff x="150610" y="3121903"/>
            <a:chExt cx="4270194" cy="3145042"/>
          </a:xfrm>
        </p:grpSpPr>
        <p:sp>
          <p:nvSpPr>
            <p:cNvPr id="4" name="TextBox 3">
              <a:extLst>
                <a:ext uri="{FF2B5EF4-FFF2-40B4-BE49-F238E27FC236}">
                  <a16:creationId xmlns:a16="http://schemas.microsoft.com/office/drawing/2014/main" id="{69287AFC-3125-9A76-9DAE-9472B06E0048}"/>
                </a:ext>
              </a:extLst>
            </p:cNvPr>
            <p:cNvSpPr txBox="1"/>
            <p:nvPr/>
          </p:nvSpPr>
          <p:spPr>
            <a:xfrm>
              <a:off x="559400" y="3434379"/>
              <a:ext cx="2065468" cy="646074"/>
            </a:xfrm>
            <a:prstGeom prst="rect">
              <a:avLst/>
            </a:prstGeom>
            <a:noFill/>
          </p:spPr>
          <p:txBody>
            <a:bodyPr wrap="square" rtlCol="0">
              <a:spAutoFit/>
            </a:bodyPr>
            <a:lstStyle/>
            <a:p>
              <a:pPr algn="r"/>
              <a:r>
                <a:rPr lang="en-US" b="1" dirty="0"/>
                <a:t>Shape Shifting Liquids</a:t>
              </a:r>
            </a:p>
          </p:txBody>
        </p:sp>
        <p:sp>
          <p:nvSpPr>
            <p:cNvPr id="5" name="TextBox 4">
              <a:extLst>
                <a:ext uri="{FF2B5EF4-FFF2-40B4-BE49-F238E27FC236}">
                  <a16:creationId xmlns:a16="http://schemas.microsoft.com/office/drawing/2014/main" id="{186BE44B-3BC2-3506-F3A0-07A2013055EC}"/>
                </a:ext>
              </a:extLst>
            </p:cNvPr>
            <p:cNvSpPr txBox="1"/>
            <p:nvPr/>
          </p:nvSpPr>
          <p:spPr>
            <a:xfrm>
              <a:off x="150610" y="4255500"/>
              <a:ext cx="2474258" cy="369204"/>
            </a:xfrm>
            <a:prstGeom prst="rect">
              <a:avLst/>
            </a:prstGeom>
            <a:noFill/>
          </p:spPr>
          <p:txBody>
            <a:bodyPr wrap="square" rtlCol="0">
              <a:spAutoFit/>
            </a:bodyPr>
            <a:lstStyle/>
            <a:p>
              <a:pPr algn="r"/>
              <a:r>
                <a:rPr lang="en-US" b="1" dirty="0"/>
                <a:t>Absorbency</a:t>
              </a:r>
            </a:p>
          </p:txBody>
        </p:sp>
        <p:sp>
          <p:nvSpPr>
            <p:cNvPr id="6" name="TextBox 5">
              <a:extLst>
                <a:ext uri="{FF2B5EF4-FFF2-40B4-BE49-F238E27FC236}">
                  <a16:creationId xmlns:a16="http://schemas.microsoft.com/office/drawing/2014/main" id="{48621455-D6C5-FF61-DC2F-0B7AA48F0059}"/>
                </a:ext>
              </a:extLst>
            </p:cNvPr>
            <p:cNvSpPr txBox="1"/>
            <p:nvPr/>
          </p:nvSpPr>
          <p:spPr>
            <a:xfrm>
              <a:off x="742279" y="4799751"/>
              <a:ext cx="1882589" cy="646074"/>
            </a:xfrm>
            <a:prstGeom prst="rect">
              <a:avLst/>
            </a:prstGeom>
            <a:noFill/>
          </p:spPr>
          <p:txBody>
            <a:bodyPr wrap="square" rtlCol="0">
              <a:spAutoFit/>
            </a:bodyPr>
            <a:lstStyle/>
            <a:p>
              <a:pPr algn="r"/>
              <a:r>
                <a:rPr lang="en-US" b="1" dirty="0"/>
                <a:t>Property of Matter Maze</a:t>
              </a:r>
            </a:p>
          </p:txBody>
        </p:sp>
        <p:sp>
          <p:nvSpPr>
            <p:cNvPr id="7" name="TextBox 6">
              <a:extLst>
                <a:ext uri="{FF2B5EF4-FFF2-40B4-BE49-F238E27FC236}">
                  <a16:creationId xmlns:a16="http://schemas.microsoft.com/office/drawing/2014/main" id="{BB5BAAB3-E1B1-EA3C-2A7A-7DD6E66D46BB}"/>
                </a:ext>
              </a:extLst>
            </p:cNvPr>
            <p:cNvSpPr txBox="1"/>
            <p:nvPr/>
          </p:nvSpPr>
          <p:spPr>
            <a:xfrm>
              <a:off x="150610" y="5620871"/>
              <a:ext cx="2474258" cy="646074"/>
            </a:xfrm>
            <a:prstGeom prst="rect">
              <a:avLst/>
            </a:prstGeom>
            <a:noFill/>
          </p:spPr>
          <p:txBody>
            <a:bodyPr wrap="square" rtlCol="0">
              <a:spAutoFit/>
            </a:bodyPr>
            <a:lstStyle/>
            <a:p>
              <a:pPr algn="r"/>
              <a:r>
                <a:rPr lang="en-US" b="1" dirty="0"/>
                <a:t>Reversible or Irreversible Changes</a:t>
              </a:r>
            </a:p>
          </p:txBody>
        </p:sp>
        <p:sp>
          <p:nvSpPr>
            <p:cNvPr id="8" name="Rectangle 7">
              <a:extLst>
                <a:ext uri="{FF2B5EF4-FFF2-40B4-BE49-F238E27FC236}">
                  <a16:creationId xmlns:a16="http://schemas.microsoft.com/office/drawing/2014/main" id="{4654EC46-54BF-F423-935F-1019705092E5}"/>
                </a:ext>
              </a:extLst>
            </p:cNvPr>
            <p:cNvSpPr/>
            <p:nvPr/>
          </p:nvSpPr>
          <p:spPr>
            <a:xfrm rot="16200000">
              <a:off x="3756120" y="3455611"/>
              <a:ext cx="511789" cy="603608"/>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2DCDE1-0D55-96FB-04AB-9967D2786A2E}"/>
                </a:ext>
              </a:extLst>
            </p:cNvPr>
            <p:cNvSpPr/>
            <p:nvPr/>
          </p:nvSpPr>
          <p:spPr>
            <a:xfrm rot="16200000">
              <a:off x="3756121" y="4184440"/>
              <a:ext cx="511789" cy="603612"/>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ECA22F-C6F5-B7F9-B22A-25D463CDF28E}"/>
                </a:ext>
              </a:extLst>
            </p:cNvPr>
            <p:cNvSpPr/>
            <p:nvPr/>
          </p:nvSpPr>
          <p:spPr>
            <a:xfrm rot="16200000">
              <a:off x="3756120" y="4913271"/>
              <a:ext cx="511789" cy="603612"/>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1598B8C-BEDE-9070-3A40-7B47C0929FFC}"/>
                </a:ext>
              </a:extLst>
            </p:cNvPr>
            <p:cNvSpPr/>
            <p:nvPr/>
          </p:nvSpPr>
          <p:spPr>
            <a:xfrm rot="16200000">
              <a:off x="3756122" y="5642101"/>
              <a:ext cx="511789" cy="603612"/>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7B5A6FCB-6E0F-F1F6-3DAC-F4D2BCB83312}"/>
                    </a:ext>
                  </a:extLst>
                </p14:cNvPr>
                <p14:cNvContentPartPr/>
                <p14:nvPr/>
              </p14:nvContentPartPr>
              <p14:xfrm>
                <a:off x="2549077" y="3744911"/>
                <a:ext cx="1167480" cy="2059200"/>
              </p14:xfrm>
            </p:contentPart>
          </mc:Choice>
          <mc:Fallback xmlns="">
            <p:pic>
              <p:nvPicPr>
                <p:cNvPr id="12" name="Ink 11">
                  <a:extLst>
                    <a:ext uri="{FF2B5EF4-FFF2-40B4-BE49-F238E27FC236}">
                      <a16:creationId xmlns:a16="http://schemas.microsoft.com/office/drawing/2014/main" id="{7B5A6FCB-6E0F-F1F6-3DAC-F4D2BCB83312}"/>
                    </a:ext>
                  </a:extLst>
                </p:cNvPr>
                <p:cNvPicPr/>
                <p:nvPr/>
              </p:nvPicPr>
              <p:blipFill>
                <a:blip r:embed="rId3"/>
                <a:stretch>
                  <a:fillRect/>
                </a:stretch>
              </p:blipFill>
              <p:spPr>
                <a:xfrm>
                  <a:off x="2540437" y="3736271"/>
                  <a:ext cx="1185120" cy="2076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6CCA5FA8-81FF-1E79-773D-0A7E958123B9}"/>
                    </a:ext>
                  </a:extLst>
                </p14:cNvPr>
                <p14:cNvContentPartPr/>
                <p14:nvPr/>
              </p14:nvContentPartPr>
              <p14:xfrm>
                <a:off x="2581837" y="3830591"/>
                <a:ext cx="1117440" cy="2283120"/>
              </p14:xfrm>
            </p:contentPart>
          </mc:Choice>
          <mc:Fallback xmlns="">
            <p:pic>
              <p:nvPicPr>
                <p:cNvPr id="13" name="Ink 12">
                  <a:extLst>
                    <a:ext uri="{FF2B5EF4-FFF2-40B4-BE49-F238E27FC236}">
                      <a16:creationId xmlns:a16="http://schemas.microsoft.com/office/drawing/2014/main" id="{6CCA5FA8-81FF-1E79-773D-0A7E958123B9}"/>
                    </a:ext>
                  </a:extLst>
                </p:cNvPr>
                <p:cNvPicPr/>
                <p:nvPr/>
              </p:nvPicPr>
              <p:blipFill>
                <a:blip r:embed="rId5"/>
                <a:stretch>
                  <a:fillRect/>
                </a:stretch>
              </p:blipFill>
              <p:spPr>
                <a:xfrm>
                  <a:off x="2572837" y="3821591"/>
                  <a:ext cx="1135080" cy="2300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803355C7-512A-385B-2923-970832E6633A}"/>
                    </a:ext>
                  </a:extLst>
                </p14:cNvPr>
                <p14:cNvContentPartPr/>
                <p14:nvPr/>
              </p14:nvContentPartPr>
              <p14:xfrm>
                <a:off x="2570677" y="4487591"/>
                <a:ext cx="1106640" cy="1497240"/>
              </p14:xfrm>
            </p:contentPart>
          </mc:Choice>
          <mc:Fallback xmlns="">
            <p:pic>
              <p:nvPicPr>
                <p:cNvPr id="14" name="Ink 13">
                  <a:extLst>
                    <a:ext uri="{FF2B5EF4-FFF2-40B4-BE49-F238E27FC236}">
                      <a16:creationId xmlns:a16="http://schemas.microsoft.com/office/drawing/2014/main" id="{803355C7-512A-385B-2923-970832E6633A}"/>
                    </a:ext>
                  </a:extLst>
                </p:cNvPr>
                <p:cNvPicPr/>
                <p:nvPr/>
              </p:nvPicPr>
              <p:blipFill>
                <a:blip r:embed="rId7"/>
                <a:stretch>
                  <a:fillRect/>
                </a:stretch>
              </p:blipFill>
              <p:spPr>
                <a:xfrm>
                  <a:off x="2562037" y="4478951"/>
                  <a:ext cx="1124280" cy="1514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00D569D9-2977-EE26-538A-91B9311A0323}"/>
                    </a:ext>
                  </a:extLst>
                </p14:cNvPr>
                <p14:cNvContentPartPr/>
                <p14:nvPr/>
              </p14:nvContentPartPr>
              <p14:xfrm>
                <a:off x="2570677" y="3690551"/>
                <a:ext cx="1128960" cy="1433520"/>
              </p14:xfrm>
            </p:contentPart>
          </mc:Choice>
          <mc:Fallback xmlns="">
            <p:pic>
              <p:nvPicPr>
                <p:cNvPr id="16" name="Ink 15">
                  <a:extLst>
                    <a:ext uri="{FF2B5EF4-FFF2-40B4-BE49-F238E27FC236}">
                      <a16:creationId xmlns:a16="http://schemas.microsoft.com/office/drawing/2014/main" id="{00D569D9-2977-EE26-538A-91B9311A0323}"/>
                    </a:ext>
                  </a:extLst>
                </p:cNvPr>
                <p:cNvPicPr/>
                <p:nvPr/>
              </p:nvPicPr>
              <p:blipFill>
                <a:blip r:embed="rId9"/>
                <a:stretch>
                  <a:fillRect/>
                </a:stretch>
              </p:blipFill>
              <p:spPr>
                <a:xfrm>
                  <a:off x="2562037" y="3681551"/>
                  <a:ext cx="1146600" cy="1451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BF5F0CF9-E25D-F09B-3A46-0DE2FB8F7F7C}"/>
                    </a:ext>
                  </a:extLst>
                </p14:cNvPr>
                <p14:cNvContentPartPr/>
                <p14:nvPr/>
              </p14:nvContentPartPr>
              <p14:xfrm>
                <a:off x="3054877" y="3713951"/>
                <a:ext cx="360" cy="360"/>
              </p14:xfrm>
            </p:contentPart>
          </mc:Choice>
          <mc:Fallback xmlns="">
            <p:pic>
              <p:nvPicPr>
                <p:cNvPr id="17" name="Ink 16">
                  <a:extLst>
                    <a:ext uri="{FF2B5EF4-FFF2-40B4-BE49-F238E27FC236}">
                      <a16:creationId xmlns:a16="http://schemas.microsoft.com/office/drawing/2014/main" id="{BF5F0CF9-E25D-F09B-3A46-0DE2FB8F7F7C}"/>
                    </a:ext>
                  </a:extLst>
                </p:cNvPr>
                <p:cNvPicPr/>
                <p:nvPr/>
              </p:nvPicPr>
              <p:blipFill>
                <a:blip r:embed="rId11"/>
                <a:stretch>
                  <a:fillRect/>
                </a:stretch>
              </p:blipFill>
              <p:spPr>
                <a:xfrm>
                  <a:off x="3046237" y="3704951"/>
                  <a:ext cx="18000" cy="18000"/>
                </a:xfrm>
                <a:prstGeom prst="rect">
                  <a:avLst/>
                </a:prstGeom>
              </p:spPr>
            </p:pic>
          </mc:Fallback>
        </mc:AlternateContent>
        <p:sp>
          <p:nvSpPr>
            <p:cNvPr id="20" name="TextBox 19">
              <a:extLst>
                <a:ext uri="{FF2B5EF4-FFF2-40B4-BE49-F238E27FC236}">
                  <a16:creationId xmlns:a16="http://schemas.microsoft.com/office/drawing/2014/main" id="{44FC116D-5971-5E19-CC0F-FC21BB0D512C}"/>
                </a:ext>
              </a:extLst>
            </p:cNvPr>
            <p:cNvSpPr txBox="1"/>
            <p:nvPr/>
          </p:nvSpPr>
          <p:spPr>
            <a:xfrm>
              <a:off x="3603223" y="3121903"/>
              <a:ext cx="817581" cy="369204"/>
            </a:xfrm>
            <a:prstGeom prst="rect">
              <a:avLst/>
            </a:prstGeom>
            <a:noFill/>
          </p:spPr>
          <p:txBody>
            <a:bodyPr wrap="square" rtlCol="0">
              <a:spAutoFit/>
            </a:bodyPr>
            <a:lstStyle/>
            <a:p>
              <a:pPr algn="ctr"/>
              <a:r>
                <a:rPr lang="en-US" i="1" dirty="0">
                  <a:solidFill>
                    <a:schemeClr val="tx1">
                      <a:lumMod val="50000"/>
                      <a:lumOff val="50000"/>
                    </a:schemeClr>
                  </a:solidFill>
                  <a:latin typeface="Abadi" panose="020B0604020104020204" pitchFamily="34" charset="0"/>
                </a:rPr>
                <a:t>clue</a:t>
              </a:r>
            </a:p>
          </p:txBody>
        </p:sp>
      </p:grpSp>
      <p:sp>
        <p:nvSpPr>
          <p:cNvPr id="15" name="TextBox 14">
            <a:extLst>
              <a:ext uri="{FF2B5EF4-FFF2-40B4-BE49-F238E27FC236}">
                <a16:creationId xmlns:a16="http://schemas.microsoft.com/office/drawing/2014/main" id="{D84DA866-BAF8-78CD-2213-49310129AFB1}"/>
              </a:ext>
            </a:extLst>
          </p:cNvPr>
          <p:cNvSpPr txBox="1"/>
          <p:nvPr/>
        </p:nvSpPr>
        <p:spPr>
          <a:xfrm>
            <a:off x="534592" y="370249"/>
            <a:ext cx="2133597" cy="464743"/>
          </a:xfrm>
          <a:prstGeom prst="rect">
            <a:avLst/>
          </a:prstGeom>
          <a:noFill/>
        </p:spPr>
        <p:txBody>
          <a:bodyPr wrap="square" rtlCol="0">
            <a:spAutoFit/>
          </a:bodyPr>
          <a:lstStyle/>
          <a:p>
            <a:pPr>
              <a:lnSpc>
                <a:spcPct val="150000"/>
              </a:lnSpc>
            </a:pPr>
            <a:r>
              <a:rPr lang="en-US" b="1" dirty="0">
                <a:latin typeface="+mj-lt"/>
              </a:rPr>
              <a:t>Greetings Students</a:t>
            </a:r>
            <a:r>
              <a:rPr lang="en-US" dirty="0">
                <a:latin typeface="+mj-lt"/>
              </a:rPr>
              <a:t>,</a:t>
            </a:r>
          </a:p>
        </p:txBody>
      </p:sp>
      <p:sp>
        <p:nvSpPr>
          <p:cNvPr id="18" name="TextBox 17">
            <a:extLst>
              <a:ext uri="{FF2B5EF4-FFF2-40B4-BE49-F238E27FC236}">
                <a16:creationId xmlns:a16="http://schemas.microsoft.com/office/drawing/2014/main" id="{A4CE6319-B79F-7B4E-5987-397776405215}"/>
              </a:ext>
            </a:extLst>
          </p:cNvPr>
          <p:cNvSpPr txBox="1"/>
          <p:nvPr/>
        </p:nvSpPr>
        <p:spPr>
          <a:xfrm>
            <a:off x="534592" y="956444"/>
            <a:ext cx="4717225" cy="2956579"/>
          </a:xfrm>
          <a:prstGeom prst="rect">
            <a:avLst/>
          </a:prstGeom>
          <a:noFill/>
        </p:spPr>
        <p:txBody>
          <a:bodyPr wrap="square" rtlCol="0">
            <a:spAutoFit/>
          </a:bodyPr>
          <a:lstStyle/>
          <a:p>
            <a:pPr>
              <a:lnSpc>
                <a:spcPct val="150000"/>
              </a:lnSpc>
            </a:pPr>
            <a:r>
              <a:rPr lang="en-US" dirty="0">
                <a:latin typeface="+mj-lt"/>
              </a:rPr>
              <a:t>You are tasked to solve this matter mystery! </a:t>
            </a:r>
            <a:br>
              <a:rPr lang="en-US" dirty="0">
                <a:latin typeface="+mj-lt"/>
              </a:rPr>
            </a:br>
            <a:r>
              <a:rPr lang="en-US" dirty="0">
                <a:latin typeface="+mj-lt"/>
              </a:rPr>
              <a:t>To discover what’s in the box:</a:t>
            </a:r>
          </a:p>
          <a:p>
            <a:pPr marL="569913" indent="-279400">
              <a:lnSpc>
                <a:spcPct val="150000"/>
              </a:lnSpc>
              <a:buFont typeface="+mj-lt"/>
              <a:buAutoNum type="arabicPeriod"/>
            </a:pPr>
            <a:r>
              <a:rPr lang="en-US" dirty="0">
                <a:latin typeface="+mj-lt"/>
              </a:rPr>
              <a:t>Complete each activity to reveal a clue</a:t>
            </a:r>
          </a:p>
          <a:p>
            <a:pPr marL="569913" indent="-279400">
              <a:lnSpc>
                <a:spcPct val="150000"/>
              </a:lnSpc>
              <a:buFont typeface="+mj-lt"/>
              <a:buAutoNum type="arabicPeriod"/>
            </a:pPr>
            <a:r>
              <a:rPr lang="en-US" dirty="0">
                <a:latin typeface="+mj-lt"/>
              </a:rPr>
              <a:t>Write the clues in the correct boxes below</a:t>
            </a:r>
          </a:p>
          <a:p>
            <a:pPr marL="569913" indent="-279400">
              <a:lnSpc>
                <a:spcPct val="150000"/>
              </a:lnSpc>
              <a:buFont typeface="+mj-lt"/>
              <a:buAutoNum type="arabicPeriod"/>
            </a:pPr>
            <a:r>
              <a:rPr lang="en-US" dirty="0">
                <a:latin typeface="+mj-lt"/>
              </a:rPr>
              <a:t>Then use the code to unlock your box</a:t>
            </a:r>
          </a:p>
          <a:p>
            <a:pPr>
              <a:lnSpc>
                <a:spcPct val="150000"/>
              </a:lnSpc>
            </a:pPr>
            <a:r>
              <a:rPr lang="en-US" dirty="0">
                <a:latin typeface="+mj-lt"/>
              </a:rPr>
              <a:t>What will you find? Hurry before time runs out.</a:t>
            </a:r>
          </a:p>
          <a:p>
            <a:pPr algn="ctr">
              <a:lnSpc>
                <a:spcPct val="150000"/>
              </a:lnSpc>
            </a:pPr>
            <a:r>
              <a:rPr lang="en-US" dirty="0">
                <a:latin typeface="+mj-lt"/>
              </a:rPr>
              <a:t>Good luck!!</a:t>
            </a:r>
          </a:p>
        </p:txBody>
      </p:sp>
      <p:grpSp>
        <p:nvGrpSpPr>
          <p:cNvPr id="39" name="Group 38">
            <a:extLst>
              <a:ext uri="{FF2B5EF4-FFF2-40B4-BE49-F238E27FC236}">
                <a16:creationId xmlns:a16="http://schemas.microsoft.com/office/drawing/2014/main" id="{336908B7-F8A1-92CA-59B3-860A497A7FE3}"/>
              </a:ext>
            </a:extLst>
          </p:cNvPr>
          <p:cNvGrpSpPr/>
          <p:nvPr/>
        </p:nvGrpSpPr>
        <p:grpSpPr>
          <a:xfrm>
            <a:off x="4932385" y="3999732"/>
            <a:ext cx="4270194" cy="3145042"/>
            <a:chOff x="150610" y="3121903"/>
            <a:chExt cx="4270194" cy="3145042"/>
          </a:xfrm>
        </p:grpSpPr>
        <p:sp>
          <p:nvSpPr>
            <p:cNvPr id="40" name="TextBox 39">
              <a:extLst>
                <a:ext uri="{FF2B5EF4-FFF2-40B4-BE49-F238E27FC236}">
                  <a16:creationId xmlns:a16="http://schemas.microsoft.com/office/drawing/2014/main" id="{18101FDC-E303-97A6-FD62-77A59163C482}"/>
                </a:ext>
              </a:extLst>
            </p:cNvPr>
            <p:cNvSpPr txBox="1"/>
            <p:nvPr/>
          </p:nvSpPr>
          <p:spPr>
            <a:xfrm>
              <a:off x="559400" y="3434379"/>
              <a:ext cx="2065468" cy="646074"/>
            </a:xfrm>
            <a:prstGeom prst="rect">
              <a:avLst/>
            </a:prstGeom>
            <a:noFill/>
          </p:spPr>
          <p:txBody>
            <a:bodyPr wrap="square" rtlCol="0">
              <a:spAutoFit/>
            </a:bodyPr>
            <a:lstStyle/>
            <a:p>
              <a:pPr algn="r"/>
              <a:r>
                <a:rPr lang="en-US" b="1" dirty="0"/>
                <a:t>Shape Shifting Liquids</a:t>
              </a:r>
            </a:p>
          </p:txBody>
        </p:sp>
        <p:sp>
          <p:nvSpPr>
            <p:cNvPr id="41" name="TextBox 40">
              <a:extLst>
                <a:ext uri="{FF2B5EF4-FFF2-40B4-BE49-F238E27FC236}">
                  <a16:creationId xmlns:a16="http://schemas.microsoft.com/office/drawing/2014/main" id="{68CB171F-31CD-3F32-73FE-B59CE99B6501}"/>
                </a:ext>
              </a:extLst>
            </p:cNvPr>
            <p:cNvSpPr txBox="1"/>
            <p:nvPr/>
          </p:nvSpPr>
          <p:spPr>
            <a:xfrm>
              <a:off x="150610" y="4255500"/>
              <a:ext cx="2474258" cy="369204"/>
            </a:xfrm>
            <a:prstGeom prst="rect">
              <a:avLst/>
            </a:prstGeom>
            <a:noFill/>
          </p:spPr>
          <p:txBody>
            <a:bodyPr wrap="square" rtlCol="0">
              <a:spAutoFit/>
            </a:bodyPr>
            <a:lstStyle/>
            <a:p>
              <a:pPr algn="r"/>
              <a:r>
                <a:rPr lang="en-US" b="1" dirty="0"/>
                <a:t>Absorbency</a:t>
              </a:r>
            </a:p>
          </p:txBody>
        </p:sp>
        <p:sp>
          <p:nvSpPr>
            <p:cNvPr id="42" name="TextBox 41">
              <a:extLst>
                <a:ext uri="{FF2B5EF4-FFF2-40B4-BE49-F238E27FC236}">
                  <a16:creationId xmlns:a16="http://schemas.microsoft.com/office/drawing/2014/main" id="{89590A6D-51D6-D9ED-A76A-CE36464B29A2}"/>
                </a:ext>
              </a:extLst>
            </p:cNvPr>
            <p:cNvSpPr txBox="1"/>
            <p:nvPr/>
          </p:nvSpPr>
          <p:spPr>
            <a:xfrm>
              <a:off x="742279" y="4799751"/>
              <a:ext cx="1882589" cy="646074"/>
            </a:xfrm>
            <a:prstGeom prst="rect">
              <a:avLst/>
            </a:prstGeom>
            <a:noFill/>
          </p:spPr>
          <p:txBody>
            <a:bodyPr wrap="square" rtlCol="0">
              <a:spAutoFit/>
            </a:bodyPr>
            <a:lstStyle/>
            <a:p>
              <a:pPr algn="r"/>
              <a:r>
                <a:rPr lang="en-US" b="1" dirty="0"/>
                <a:t>Property of Matter Maze</a:t>
              </a:r>
            </a:p>
          </p:txBody>
        </p:sp>
        <p:sp>
          <p:nvSpPr>
            <p:cNvPr id="43" name="TextBox 42">
              <a:extLst>
                <a:ext uri="{FF2B5EF4-FFF2-40B4-BE49-F238E27FC236}">
                  <a16:creationId xmlns:a16="http://schemas.microsoft.com/office/drawing/2014/main" id="{4D9C6A09-1155-11FB-C398-98B34AB387BF}"/>
                </a:ext>
              </a:extLst>
            </p:cNvPr>
            <p:cNvSpPr txBox="1"/>
            <p:nvPr/>
          </p:nvSpPr>
          <p:spPr>
            <a:xfrm>
              <a:off x="150610" y="5620871"/>
              <a:ext cx="2474258" cy="646074"/>
            </a:xfrm>
            <a:prstGeom prst="rect">
              <a:avLst/>
            </a:prstGeom>
            <a:noFill/>
          </p:spPr>
          <p:txBody>
            <a:bodyPr wrap="square" rtlCol="0">
              <a:spAutoFit/>
            </a:bodyPr>
            <a:lstStyle/>
            <a:p>
              <a:pPr algn="r"/>
              <a:r>
                <a:rPr lang="en-US" b="1" dirty="0"/>
                <a:t>Reversible or Irreversible Changes</a:t>
              </a:r>
            </a:p>
          </p:txBody>
        </p:sp>
        <p:sp>
          <p:nvSpPr>
            <p:cNvPr id="44" name="Rectangle 43">
              <a:extLst>
                <a:ext uri="{FF2B5EF4-FFF2-40B4-BE49-F238E27FC236}">
                  <a16:creationId xmlns:a16="http://schemas.microsoft.com/office/drawing/2014/main" id="{40FB2C21-608A-9567-6119-0FB439E2C8CE}"/>
                </a:ext>
              </a:extLst>
            </p:cNvPr>
            <p:cNvSpPr/>
            <p:nvPr/>
          </p:nvSpPr>
          <p:spPr>
            <a:xfrm rot="16200000">
              <a:off x="3756120" y="3455611"/>
              <a:ext cx="511789" cy="603608"/>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C94AA33-92BB-436A-2CBE-CD4EDD2E1048}"/>
                </a:ext>
              </a:extLst>
            </p:cNvPr>
            <p:cNvSpPr/>
            <p:nvPr/>
          </p:nvSpPr>
          <p:spPr>
            <a:xfrm rot="16200000">
              <a:off x="3756121" y="4184440"/>
              <a:ext cx="511789" cy="603612"/>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4E91F28-44CE-5770-50CD-1CECEBBCC661}"/>
                </a:ext>
              </a:extLst>
            </p:cNvPr>
            <p:cNvSpPr/>
            <p:nvPr/>
          </p:nvSpPr>
          <p:spPr>
            <a:xfrm rot="16200000">
              <a:off x="3756120" y="4913271"/>
              <a:ext cx="511789" cy="603612"/>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12E72B0-D14D-4953-FF7A-4EB10880952C}"/>
                </a:ext>
              </a:extLst>
            </p:cNvPr>
            <p:cNvSpPr/>
            <p:nvPr/>
          </p:nvSpPr>
          <p:spPr>
            <a:xfrm rot="16200000">
              <a:off x="3756122" y="5642101"/>
              <a:ext cx="511789" cy="603612"/>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2">
              <p14:nvContentPartPr>
                <p14:cNvPr id="48" name="Ink 47">
                  <a:extLst>
                    <a:ext uri="{FF2B5EF4-FFF2-40B4-BE49-F238E27FC236}">
                      <a16:creationId xmlns:a16="http://schemas.microsoft.com/office/drawing/2014/main" id="{788E756D-1B14-AB75-14D8-01325F13CF59}"/>
                    </a:ext>
                  </a:extLst>
                </p14:cNvPr>
                <p14:cNvContentPartPr/>
                <p14:nvPr/>
              </p14:nvContentPartPr>
              <p14:xfrm>
                <a:off x="2549077" y="3744911"/>
                <a:ext cx="1167480" cy="2059200"/>
              </p14:xfrm>
            </p:contentPart>
          </mc:Choice>
          <mc:Fallback xmlns="">
            <p:pic>
              <p:nvPicPr>
                <p:cNvPr id="12" name="Ink 11">
                  <a:extLst>
                    <a:ext uri="{FF2B5EF4-FFF2-40B4-BE49-F238E27FC236}">
                      <a16:creationId xmlns:a16="http://schemas.microsoft.com/office/drawing/2014/main" id="{7B5A6FCB-6E0F-F1F6-3DAC-F4D2BCB83312}"/>
                    </a:ext>
                  </a:extLst>
                </p:cNvPr>
                <p:cNvPicPr/>
                <p:nvPr/>
              </p:nvPicPr>
              <p:blipFill>
                <a:blip r:embed="rId3"/>
                <a:stretch>
                  <a:fillRect/>
                </a:stretch>
              </p:blipFill>
              <p:spPr>
                <a:xfrm>
                  <a:off x="2540437" y="3736271"/>
                  <a:ext cx="1185120" cy="2076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k 48">
                  <a:extLst>
                    <a:ext uri="{FF2B5EF4-FFF2-40B4-BE49-F238E27FC236}">
                      <a16:creationId xmlns:a16="http://schemas.microsoft.com/office/drawing/2014/main" id="{6BF1A99C-70CC-B8B3-802C-17F15C729B87}"/>
                    </a:ext>
                  </a:extLst>
                </p14:cNvPr>
                <p14:cNvContentPartPr/>
                <p14:nvPr/>
              </p14:nvContentPartPr>
              <p14:xfrm>
                <a:off x="2581837" y="3830591"/>
                <a:ext cx="1117440" cy="2283120"/>
              </p14:xfrm>
            </p:contentPart>
          </mc:Choice>
          <mc:Fallback xmlns="">
            <p:pic>
              <p:nvPicPr>
                <p:cNvPr id="13" name="Ink 12">
                  <a:extLst>
                    <a:ext uri="{FF2B5EF4-FFF2-40B4-BE49-F238E27FC236}">
                      <a16:creationId xmlns:a16="http://schemas.microsoft.com/office/drawing/2014/main" id="{6CCA5FA8-81FF-1E79-773D-0A7E958123B9}"/>
                    </a:ext>
                  </a:extLst>
                </p:cNvPr>
                <p:cNvPicPr/>
                <p:nvPr/>
              </p:nvPicPr>
              <p:blipFill>
                <a:blip r:embed="rId5"/>
                <a:stretch>
                  <a:fillRect/>
                </a:stretch>
              </p:blipFill>
              <p:spPr>
                <a:xfrm>
                  <a:off x="2572837" y="3821591"/>
                  <a:ext cx="1135080" cy="2300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0" name="Ink 49">
                  <a:extLst>
                    <a:ext uri="{FF2B5EF4-FFF2-40B4-BE49-F238E27FC236}">
                      <a16:creationId xmlns:a16="http://schemas.microsoft.com/office/drawing/2014/main" id="{0CD48C23-3A06-4F44-398B-7BEBB844C23B}"/>
                    </a:ext>
                  </a:extLst>
                </p14:cNvPr>
                <p14:cNvContentPartPr/>
                <p14:nvPr/>
              </p14:nvContentPartPr>
              <p14:xfrm>
                <a:off x="2570677" y="4487591"/>
                <a:ext cx="1106640" cy="1497240"/>
              </p14:xfrm>
            </p:contentPart>
          </mc:Choice>
          <mc:Fallback xmlns="">
            <p:pic>
              <p:nvPicPr>
                <p:cNvPr id="14" name="Ink 13">
                  <a:extLst>
                    <a:ext uri="{FF2B5EF4-FFF2-40B4-BE49-F238E27FC236}">
                      <a16:creationId xmlns:a16="http://schemas.microsoft.com/office/drawing/2014/main" id="{803355C7-512A-385B-2923-970832E6633A}"/>
                    </a:ext>
                  </a:extLst>
                </p:cNvPr>
                <p:cNvPicPr/>
                <p:nvPr/>
              </p:nvPicPr>
              <p:blipFill>
                <a:blip r:embed="rId7"/>
                <a:stretch>
                  <a:fillRect/>
                </a:stretch>
              </p:blipFill>
              <p:spPr>
                <a:xfrm>
                  <a:off x="2562037" y="4478951"/>
                  <a:ext cx="1124280" cy="1514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k 50">
                  <a:extLst>
                    <a:ext uri="{FF2B5EF4-FFF2-40B4-BE49-F238E27FC236}">
                      <a16:creationId xmlns:a16="http://schemas.microsoft.com/office/drawing/2014/main" id="{1D42044A-7F7A-02E8-8D52-A65F64165917}"/>
                    </a:ext>
                  </a:extLst>
                </p14:cNvPr>
                <p14:cNvContentPartPr/>
                <p14:nvPr/>
              </p14:nvContentPartPr>
              <p14:xfrm>
                <a:off x="2570677" y="3690551"/>
                <a:ext cx="1128960" cy="1433520"/>
              </p14:xfrm>
            </p:contentPart>
          </mc:Choice>
          <mc:Fallback xmlns="">
            <p:pic>
              <p:nvPicPr>
                <p:cNvPr id="16" name="Ink 15">
                  <a:extLst>
                    <a:ext uri="{FF2B5EF4-FFF2-40B4-BE49-F238E27FC236}">
                      <a16:creationId xmlns:a16="http://schemas.microsoft.com/office/drawing/2014/main" id="{00D569D9-2977-EE26-538A-91B9311A0323}"/>
                    </a:ext>
                  </a:extLst>
                </p:cNvPr>
                <p:cNvPicPr/>
                <p:nvPr/>
              </p:nvPicPr>
              <p:blipFill>
                <a:blip r:embed="rId9"/>
                <a:stretch>
                  <a:fillRect/>
                </a:stretch>
              </p:blipFill>
              <p:spPr>
                <a:xfrm>
                  <a:off x="2562037" y="3681551"/>
                  <a:ext cx="1146600" cy="1451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2" name="Ink 51">
                  <a:extLst>
                    <a:ext uri="{FF2B5EF4-FFF2-40B4-BE49-F238E27FC236}">
                      <a16:creationId xmlns:a16="http://schemas.microsoft.com/office/drawing/2014/main" id="{DB7CA29C-29C0-00EA-D062-6033C2FE7F64}"/>
                    </a:ext>
                  </a:extLst>
                </p14:cNvPr>
                <p14:cNvContentPartPr/>
                <p14:nvPr/>
              </p14:nvContentPartPr>
              <p14:xfrm>
                <a:off x="3054877" y="3713951"/>
                <a:ext cx="360" cy="360"/>
              </p14:xfrm>
            </p:contentPart>
          </mc:Choice>
          <mc:Fallback xmlns="">
            <p:pic>
              <p:nvPicPr>
                <p:cNvPr id="17" name="Ink 16">
                  <a:extLst>
                    <a:ext uri="{FF2B5EF4-FFF2-40B4-BE49-F238E27FC236}">
                      <a16:creationId xmlns:a16="http://schemas.microsoft.com/office/drawing/2014/main" id="{BF5F0CF9-E25D-F09B-3A46-0DE2FB8F7F7C}"/>
                    </a:ext>
                  </a:extLst>
                </p:cNvPr>
                <p:cNvPicPr/>
                <p:nvPr/>
              </p:nvPicPr>
              <p:blipFill>
                <a:blip r:embed="rId11"/>
                <a:stretch>
                  <a:fillRect/>
                </a:stretch>
              </p:blipFill>
              <p:spPr>
                <a:xfrm>
                  <a:off x="3046237" y="3704951"/>
                  <a:ext cx="18000" cy="18000"/>
                </a:xfrm>
                <a:prstGeom prst="rect">
                  <a:avLst/>
                </a:prstGeom>
              </p:spPr>
            </p:pic>
          </mc:Fallback>
        </mc:AlternateContent>
        <p:sp>
          <p:nvSpPr>
            <p:cNvPr id="53" name="TextBox 52">
              <a:extLst>
                <a:ext uri="{FF2B5EF4-FFF2-40B4-BE49-F238E27FC236}">
                  <a16:creationId xmlns:a16="http://schemas.microsoft.com/office/drawing/2014/main" id="{A9417AE0-F6B1-885C-A8C9-2B706DC681C1}"/>
                </a:ext>
              </a:extLst>
            </p:cNvPr>
            <p:cNvSpPr txBox="1"/>
            <p:nvPr/>
          </p:nvSpPr>
          <p:spPr>
            <a:xfrm>
              <a:off x="3603223" y="3121903"/>
              <a:ext cx="817581" cy="369204"/>
            </a:xfrm>
            <a:prstGeom prst="rect">
              <a:avLst/>
            </a:prstGeom>
            <a:noFill/>
          </p:spPr>
          <p:txBody>
            <a:bodyPr wrap="square" rtlCol="0">
              <a:spAutoFit/>
            </a:bodyPr>
            <a:lstStyle/>
            <a:p>
              <a:pPr algn="ctr"/>
              <a:r>
                <a:rPr lang="en-US" i="1" dirty="0">
                  <a:solidFill>
                    <a:schemeClr val="tx1">
                      <a:lumMod val="50000"/>
                      <a:lumOff val="50000"/>
                    </a:schemeClr>
                  </a:solidFill>
                  <a:latin typeface="Abadi" panose="020B0604020104020204" pitchFamily="34" charset="0"/>
                </a:rPr>
                <a:t>clue</a:t>
              </a:r>
            </a:p>
          </p:txBody>
        </p:sp>
      </p:grpSp>
      <p:sp>
        <p:nvSpPr>
          <p:cNvPr id="54" name="TextBox 53">
            <a:extLst>
              <a:ext uri="{FF2B5EF4-FFF2-40B4-BE49-F238E27FC236}">
                <a16:creationId xmlns:a16="http://schemas.microsoft.com/office/drawing/2014/main" id="{C6C143E4-7E87-8A26-A361-C29C68ADD5A1}"/>
              </a:ext>
            </a:extLst>
          </p:cNvPr>
          <p:cNvSpPr txBox="1"/>
          <p:nvPr/>
        </p:nvSpPr>
        <p:spPr>
          <a:xfrm>
            <a:off x="5341175" y="370249"/>
            <a:ext cx="2133597" cy="464743"/>
          </a:xfrm>
          <a:prstGeom prst="rect">
            <a:avLst/>
          </a:prstGeom>
          <a:noFill/>
        </p:spPr>
        <p:txBody>
          <a:bodyPr wrap="square" rtlCol="0">
            <a:spAutoFit/>
          </a:bodyPr>
          <a:lstStyle/>
          <a:p>
            <a:pPr>
              <a:lnSpc>
                <a:spcPct val="150000"/>
              </a:lnSpc>
            </a:pPr>
            <a:r>
              <a:rPr lang="en-US" b="1" dirty="0">
                <a:latin typeface="+mj-lt"/>
              </a:rPr>
              <a:t>Greetings Students,</a:t>
            </a:r>
          </a:p>
        </p:txBody>
      </p:sp>
      <p:sp>
        <p:nvSpPr>
          <p:cNvPr id="55" name="TextBox 54">
            <a:extLst>
              <a:ext uri="{FF2B5EF4-FFF2-40B4-BE49-F238E27FC236}">
                <a16:creationId xmlns:a16="http://schemas.microsoft.com/office/drawing/2014/main" id="{1EE2B2E2-9219-DF14-93A7-8015A24F3722}"/>
              </a:ext>
            </a:extLst>
          </p:cNvPr>
          <p:cNvSpPr txBox="1"/>
          <p:nvPr/>
        </p:nvSpPr>
        <p:spPr>
          <a:xfrm>
            <a:off x="5341175" y="956444"/>
            <a:ext cx="4717225" cy="2956579"/>
          </a:xfrm>
          <a:prstGeom prst="rect">
            <a:avLst/>
          </a:prstGeom>
          <a:noFill/>
        </p:spPr>
        <p:txBody>
          <a:bodyPr wrap="square" rtlCol="0">
            <a:spAutoFit/>
          </a:bodyPr>
          <a:lstStyle/>
          <a:p>
            <a:pPr>
              <a:lnSpc>
                <a:spcPct val="150000"/>
              </a:lnSpc>
            </a:pPr>
            <a:r>
              <a:rPr lang="en-US" dirty="0">
                <a:latin typeface="+mj-lt"/>
              </a:rPr>
              <a:t>You are tasked to solve this matter mystery! </a:t>
            </a:r>
            <a:br>
              <a:rPr lang="en-US" dirty="0">
                <a:latin typeface="+mj-lt"/>
              </a:rPr>
            </a:br>
            <a:r>
              <a:rPr lang="en-US" dirty="0">
                <a:latin typeface="+mj-lt"/>
              </a:rPr>
              <a:t>To discover what’s in the box:</a:t>
            </a:r>
          </a:p>
          <a:p>
            <a:pPr marL="569913" indent="-279400">
              <a:lnSpc>
                <a:spcPct val="150000"/>
              </a:lnSpc>
              <a:buFont typeface="+mj-lt"/>
              <a:buAutoNum type="arabicPeriod"/>
            </a:pPr>
            <a:r>
              <a:rPr lang="en-US" dirty="0">
                <a:latin typeface="+mj-lt"/>
              </a:rPr>
              <a:t>Complete each activity to reveal a clue</a:t>
            </a:r>
          </a:p>
          <a:p>
            <a:pPr marL="569913" indent="-279400">
              <a:lnSpc>
                <a:spcPct val="150000"/>
              </a:lnSpc>
              <a:buFont typeface="+mj-lt"/>
              <a:buAutoNum type="arabicPeriod"/>
            </a:pPr>
            <a:r>
              <a:rPr lang="en-US" dirty="0">
                <a:latin typeface="+mj-lt"/>
              </a:rPr>
              <a:t>Write the clues in the correct boxes below</a:t>
            </a:r>
          </a:p>
          <a:p>
            <a:pPr marL="569913" indent="-279400">
              <a:lnSpc>
                <a:spcPct val="150000"/>
              </a:lnSpc>
              <a:buFont typeface="+mj-lt"/>
              <a:buAutoNum type="arabicPeriod"/>
            </a:pPr>
            <a:r>
              <a:rPr lang="en-US" dirty="0">
                <a:latin typeface="+mj-lt"/>
              </a:rPr>
              <a:t>Then use the code to unlock your box</a:t>
            </a:r>
          </a:p>
          <a:p>
            <a:pPr>
              <a:lnSpc>
                <a:spcPct val="150000"/>
              </a:lnSpc>
            </a:pPr>
            <a:r>
              <a:rPr lang="en-US" dirty="0">
                <a:latin typeface="+mj-lt"/>
              </a:rPr>
              <a:t>What will you find? Hurry before time runs out.</a:t>
            </a:r>
          </a:p>
          <a:p>
            <a:pPr algn="ctr">
              <a:lnSpc>
                <a:spcPct val="150000"/>
              </a:lnSpc>
            </a:pPr>
            <a:r>
              <a:rPr lang="en-US" dirty="0">
                <a:latin typeface="+mj-lt"/>
              </a:rPr>
              <a:t>Good luck!!</a:t>
            </a:r>
          </a:p>
        </p:txBody>
      </p:sp>
    </p:spTree>
    <p:extLst>
      <p:ext uri="{BB962C8B-B14F-4D97-AF65-F5344CB8AC3E}">
        <p14:creationId xmlns:p14="http://schemas.microsoft.com/office/powerpoint/2010/main" val="106977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B62CB9-241A-3BE2-1FD7-F1D3BF35DB8A}"/>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5045567" y="635508"/>
            <a:ext cx="5001768" cy="6501384"/>
          </a:xfrm>
          <a:prstGeom prst="rect">
            <a:avLst/>
          </a:prstGeom>
          <a:ln>
            <a:solidFill>
              <a:schemeClr val="tx1"/>
            </a:solidFill>
          </a:ln>
        </p:spPr>
      </p:pic>
      <p:pic>
        <p:nvPicPr>
          <p:cNvPr id="2" name="Picture 1">
            <a:extLst>
              <a:ext uri="{FF2B5EF4-FFF2-40B4-BE49-F238E27FC236}">
                <a16:creationId xmlns:a16="http://schemas.microsoft.com/office/drawing/2014/main" id="{647132D1-9457-C4A6-5A74-BFF12F0D2C3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0821" y="635508"/>
            <a:ext cx="5001768" cy="6501384"/>
          </a:xfrm>
          <a:prstGeom prst="rect">
            <a:avLst/>
          </a:prstGeom>
          <a:ln>
            <a:solidFill>
              <a:schemeClr val="tx1"/>
            </a:solidFill>
          </a:ln>
        </p:spPr>
      </p:pic>
    </p:spTree>
    <p:extLst>
      <p:ext uri="{BB962C8B-B14F-4D97-AF65-F5344CB8AC3E}">
        <p14:creationId xmlns:p14="http://schemas.microsoft.com/office/powerpoint/2010/main" val="1187875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EAC141-B650-CDD5-8912-87E8C7D8B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2" y="653312"/>
            <a:ext cx="5000201" cy="6465777"/>
          </a:xfrm>
          <a:prstGeom prst="rect">
            <a:avLst/>
          </a:prstGeom>
          <a:ln>
            <a:solidFill>
              <a:schemeClr val="tx1"/>
            </a:solidFill>
          </a:ln>
        </p:spPr>
      </p:pic>
      <p:pic>
        <p:nvPicPr>
          <p:cNvPr id="8" name="Picture 7">
            <a:extLst>
              <a:ext uri="{FF2B5EF4-FFF2-40B4-BE49-F238E27FC236}">
                <a16:creationId xmlns:a16="http://schemas.microsoft.com/office/drawing/2014/main" id="{812E0822-A87B-6E55-105B-DEDDB695D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7925" y="653312"/>
            <a:ext cx="5000201" cy="6465777"/>
          </a:xfrm>
          <a:prstGeom prst="rect">
            <a:avLst/>
          </a:prstGeom>
          <a:ln>
            <a:solidFill>
              <a:schemeClr val="tx1"/>
            </a:solidFill>
          </a:ln>
        </p:spPr>
      </p:pic>
    </p:spTree>
    <p:extLst>
      <p:ext uri="{BB962C8B-B14F-4D97-AF65-F5344CB8AC3E}">
        <p14:creationId xmlns:p14="http://schemas.microsoft.com/office/powerpoint/2010/main" val="662596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042491-BC3C-C1A2-F392-F328F6168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0019" y="653312"/>
            <a:ext cx="4988108" cy="6465777"/>
          </a:xfrm>
          <a:prstGeom prst="rect">
            <a:avLst/>
          </a:prstGeom>
          <a:ln>
            <a:solidFill>
              <a:schemeClr val="tx1"/>
            </a:solidFill>
          </a:ln>
        </p:spPr>
      </p:pic>
      <p:pic>
        <p:nvPicPr>
          <p:cNvPr id="2" name="Picture 1">
            <a:extLst>
              <a:ext uri="{FF2B5EF4-FFF2-40B4-BE49-F238E27FC236}">
                <a16:creationId xmlns:a16="http://schemas.microsoft.com/office/drawing/2014/main" id="{6540E35B-BF95-441B-3150-509E5F19E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40" y="653312"/>
            <a:ext cx="4988108" cy="6465777"/>
          </a:xfrm>
          <a:prstGeom prst="rect">
            <a:avLst/>
          </a:prstGeom>
          <a:ln>
            <a:solidFill>
              <a:schemeClr val="tx1"/>
            </a:solidFill>
          </a:ln>
        </p:spPr>
      </p:pic>
    </p:spTree>
    <p:extLst>
      <p:ext uri="{BB962C8B-B14F-4D97-AF65-F5344CB8AC3E}">
        <p14:creationId xmlns:p14="http://schemas.microsoft.com/office/powerpoint/2010/main" val="291531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5B0030D-2B68-D09A-A0CA-D184C7420D4D}"/>
              </a:ext>
            </a:extLst>
          </p:cNvPr>
          <p:cNvGrpSpPr/>
          <p:nvPr/>
        </p:nvGrpSpPr>
        <p:grpSpPr>
          <a:xfrm>
            <a:off x="97607" y="945222"/>
            <a:ext cx="4756935" cy="4438436"/>
            <a:chOff x="97607" y="945222"/>
            <a:chExt cx="4756935" cy="4438436"/>
          </a:xfrm>
        </p:grpSpPr>
        <p:pic>
          <p:nvPicPr>
            <p:cNvPr id="1026" name="Picture 2" descr="Butterfly Popcorn Kernels – Steubenville Popcorn Company">
              <a:extLst>
                <a:ext uri="{FF2B5EF4-FFF2-40B4-BE49-F238E27FC236}">
                  <a16:creationId xmlns:a16="http://schemas.microsoft.com/office/drawing/2014/main" id="{EDD51448-8DCA-B6D5-76CC-735AA0823C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37" t="24607" r="19168" b="10494"/>
            <a:stretch/>
          </p:blipFill>
          <p:spPr bwMode="auto">
            <a:xfrm>
              <a:off x="431517" y="1309954"/>
              <a:ext cx="3914454" cy="37089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43CB344-D3D9-2CAA-B3B2-626C9963316B}"/>
                </a:ext>
              </a:extLst>
            </p:cNvPr>
            <p:cNvSpPr/>
            <p:nvPr/>
          </p:nvSpPr>
          <p:spPr>
            <a:xfrm>
              <a:off x="97607" y="945222"/>
              <a:ext cx="4756935" cy="4438436"/>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6409C5DD-071C-7C9B-CEFF-9CBDE6229B89}"/>
              </a:ext>
            </a:extLst>
          </p:cNvPr>
          <p:cNvGrpSpPr/>
          <p:nvPr/>
        </p:nvGrpSpPr>
        <p:grpSpPr>
          <a:xfrm>
            <a:off x="5101120" y="945222"/>
            <a:ext cx="4756935" cy="4438436"/>
            <a:chOff x="5101120" y="945222"/>
            <a:chExt cx="4756935" cy="4438436"/>
          </a:xfrm>
        </p:grpSpPr>
        <p:sp>
          <p:nvSpPr>
            <p:cNvPr id="6" name="Rectangle 5">
              <a:extLst>
                <a:ext uri="{FF2B5EF4-FFF2-40B4-BE49-F238E27FC236}">
                  <a16:creationId xmlns:a16="http://schemas.microsoft.com/office/drawing/2014/main" id="{5AB68084-4D80-0D5F-D3E3-47C75883922E}"/>
                </a:ext>
              </a:extLst>
            </p:cNvPr>
            <p:cNvSpPr/>
            <p:nvPr/>
          </p:nvSpPr>
          <p:spPr>
            <a:xfrm>
              <a:off x="5101120" y="945222"/>
              <a:ext cx="4756935" cy="4438436"/>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opcorn (Unsalted) – Nuts To You">
              <a:extLst>
                <a:ext uri="{FF2B5EF4-FFF2-40B4-BE49-F238E27FC236}">
                  <a16:creationId xmlns:a16="http://schemas.microsoft.com/office/drawing/2014/main" id="{1C2A7A1B-28E2-E32D-A871-C92C83D72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3461" y="1309954"/>
              <a:ext cx="3556571" cy="35565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55473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88D13C2-F7F4-667C-8E4B-78F8AFEA6633}"/>
              </a:ext>
            </a:extLst>
          </p:cNvPr>
          <p:cNvGrpSpPr/>
          <p:nvPr/>
        </p:nvGrpSpPr>
        <p:grpSpPr>
          <a:xfrm>
            <a:off x="5101120" y="945222"/>
            <a:ext cx="4756935" cy="4438436"/>
            <a:chOff x="5101120" y="945222"/>
            <a:chExt cx="4756935" cy="4438436"/>
          </a:xfrm>
        </p:grpSpPr>
        <p:sp>
          <p:nvSpPr>
            <p:cNvPr id="6" name="Rectangle 5">
              <a:extLst>
                <a:ext uri="{FF2B5EF4-FFF2-40B4-BE49-F238E27FC236}">
                  <a16:creationId xmlns:a16="http://schemas.microsoft.com/office/drawing/2014/main" id="{5AB68084-4D80-0D5F-D3E3-47C75883922E}"/>
                </a:ext>
              </a:extLst>
            </p:cNvPr>
            <p:cNvSpPr/>
            <p:nvPr/>
          </p:nvSpPr>
          <p:spPr>
            <a:xfrm>
              <a:off x="5101120" y="945222"/>
              <a:ext cx="4756935" cy="4438436"/>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ampfire burn out composition Royalty Free Vector Image">
              <a:extLst>
                <a:ext uri="{FF2B5EF4-FFF2-40B4-BE49-F238E27FC236}">
                  <a16:creationId xmlns:a16="http://schemas.microsoft.com/office/drawing/2014/main" id="{9EC4D497-0C7E-8B7E-A457-9818EAEBF4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469"/>
            <a:stretch/>
          </p:blipFill>
          <p:spPr bwMode="auto">
            <a:xfrm>
              <a:off x="5591373" y="1366066"/>
              <a:ext cx="3598862" cy="35967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FAD3D329-7E36-3313-CA3D-D726B26512FC}"/>
              </a:ext>
            </a:extLst>
          </p:cNvPr>
          <p:cNvGrpSpPr/>
          <p:nvPr/>
        </p:nvGrpSpPr>
        <p:grpSpPr>
          <a:xfrm>
            <a:off x="97607" y="945222"/>
            <a:ext cx="4756935" cy="4438436"/>
            <a:chOff x="97607" y="945222"/>
            <a:chExt cx="4756935" cy="4438436"/>
          </a:xfrm>
        </p:grpSpPr>
        <p:sp>
          <p:nvSpPr>
            <p:cNvPr id="4" name="Rectangle 3">
              <a:extLst>
                <a:ext uri="{FF2B5EF4-FFF2-40B4-BE49-F238E27FC236}">
                  <a16:creationId xmlns:a16="http://schemas.microsoft.com/office/drawing/2014/main" id="{243CB344-D3D9-2CAA-B3B2-626C9963316B}"/>
                </a:ext>
              </a:extLst>
            </p:cNvPr>
            <p:cNvSpPr/>
            <p:nvPr/>
          </p:nvSpPr>
          <p:spPr>
            <a:xfrm>
              <a:off x="97607" y="945222"/>
              <a:ext cx="4756935" cy="4438436"/>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Bonfire PNG, Bonfire Transparent Background - FreeIconsPNG">
              <a:extLst>
                <a:ext uri="{FF2B5EF4-FFF2-40B4-BE49-F238E27FC236}">
                  <a16:creationId xmlns:a16="http://schemas.microsoft.com/office/drawing/2014/main" id="{F2071001-F36E-E992-BA85-435EDDC791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278" y="1493636"/>
              <a:ext cx="3890022" cy="38900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7041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F48DB2-B150-E7AA-C89C-9C4F7B38097B}"/>
              </a:ext>
            </a:extLst>
          </p:cNvPr>
          <p:cNvGrpSpPr/>
          <p:nvPr/>
        </p:nvGrpSpPr>
        <p:grpSpPr>
          <a:xfrm>
            <a:off x="97607" y="945222"/>
            <a:ext cx="4756935" cy="4438436"/>
            <a:chOff x="97607" y="945222"/>
            <a:chExt cx="4756935" cy="4438436"/>
          </a:xfrm>
        </p:grpSpPr>
        <p:sp>
          <p:nvSpPr>
            <p:cNvPr id="4" name="Rectangle 3">
              <a:extLst>
                <a:ext uri="{FF2B5EF4-FFF2-40B4-BE49-F238E27FC236}">
                  <a16:creationId xmlns:a16="http://schemas.microsoft.com/office/drawing/2014/main" id="{243CB344-D3D9-2CAA-B3B2-626C9963316B}"/>
                </a:ext>
              </a:extLst>
            </p:cNvPr>
            <p:cNvSpPr/>
            <p:nvPr/>
          </p:nvSpPr>
          <p:spPr>
            <a:xfrm>
              <a:off x="97607" y="945222"/>
              <a:ext cx="4756935" cy="4438436"/>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5,700+ Dough Rising Stock Photos, Pictures &amp; Royalty-Free Images - iStock |  Dough rising woman, Bread dough rising">
              <a:extLst>
                <a:ext uri="{FF2B5EF4-FFF2-40B4-BE49-F238E27FC236}">
                  <a16:creationId xmlns:a16="http://schemas.microsoft.com/office/drawing/2014/main" id="{FA2C72AA-7CBD-F2AD-F344-8E8EB038FA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31" t="12128" r="11841" b="16491"/>
            <a:stretch/>
          </p:blipFill>
          <p:spPr bwMode="auto">
            <a:xfrm>
              <a:off x="1109609" y="2085654"/>
              <a:ext cx="3178543" cy="22466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158961BB-04D2-FE99-FF9D-B4B236788F95}"/>
              </a:ext>
            </a:extLst>
          </p:cNvPr>
          <p:cNvGrpSpPr/>
          <p:nvPr/>
        </p:nvGrpSpPr>
        <p:grpSpPr>
          <a:xfrm>
            <a:off x="5101120" y="945222"/>
            <a:ext cx="4756935" cy="4438436"/>
            <a:chOff x="5101120" y="945222"/>
            <a:chExt cx="4756935" cy="4438436"/>
          </a:xfrm>
        </p:grpSpPr>
        <p:sp>
          <p:nvSpPr>
            <p:cNvPr id="6" name="Rectangle 5">
              <a:extLst>
                <a:ext uri="{FF2B5EF4-FFF2-40B4-BE49-F238E27FC236}">
                  <a16:creationId xmlns:a16="http://schemas.microsoft.com/office/drawing/2014/main" id="{5AB68084-4D80-0D5F-D3E3-47C75883922E}"/>
                </a:ext>
              </a:extLst>
            </p:cNvPr>
            <p:cNvSpPr/>
            <p:nvPr/>
          </p:nvSpPr>
          <p:spPr>
            <a:xfrm>
              <a:off x="5101120" y="945222"/>
              <a:ext cx="4756935" cy="4438436"/>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660,248 Bread Loaf Royalty-Free Images, Stock Photos &amp; Pictures |  Shutterstock">
              <a:extLst>
                <a:ext uri="{FF2B5EF4-FFF2-40B4-BE49-F238E27FC236}">
                  <a16:creationId xmlns:a16="http://schemas.microsoft.com/office/drawing/2014/main" id="{C2289852-7EC3-7A29-5111-DDD2A9BB2E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37" t="27367" b="14088"/>
            <a:stretch/>
          </p:blipFill>
          <p:spPr bwMode="auto">
            <a:xfrm>
              <a:off x="5427324" y="2296273"/>
              <a:ext cx="4104526" cy="17363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10903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C16FAE1-0088-45EA-DD5F-4417A5C7972C}"/>
              </a:ext>
            </a:extLst>
          </p:cNvPr>
          <p:cNvGrpSpPr/>
          <p:nvPr/>
        </p:nvGrpSpPr>
        <p:grpSpPr>
          <a:xfrm>
            <a:off x="5101120" y="945222"/>
            <a:ext cx="4756935" cy="4438436"/>
            <a:chOff x="5101120" y="945222"/>
            <a:chExt cx="4756935" cy="4438436"/>
          </a:xfrm>
        </p:grpSpPr>
        <p:sp>
          <p:nvSpPr>
            <p:cNvPr id="6" name="Rectangle 5">
              <a:extLst>
                <a:ext uri="{FF2B5EF4-FFF2-40B4-BE49-F238E27FC236}">
                  <a16:creationId xmlns:a16="http://schemas.microsoft.com/office/drawing/2014/main" id="{5AB68084-4D80-0D5F-D3E3-47C75883922E}"/>
                </a:ext>
              </a:extLst>
            </p:cNvPr>
            <p:cNvSpPr/>
            <p:nvPr/>
          </p:nvSpPr>
          <p:spPr>
            <a:xfrm>
              <a:off x="5101120" y="945222"/>
              <a:ext cx="4756935" cy="4438436"/>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125,200+ Puddle Stock Photos, Pictures &amp; Royalty-Free Images - iStock |  Water puddle, Mud, Rain drops">
              <a:extLst>
                <a:ext uri="{FF2B5EF4-FFF2-40B4-BE49-F238E27FC236}">
                  <a16:creationId xmlns:a16="http://schemas.microsoft.com/office/drawing/2014/main" id="{8D8F2C66-070D-50EA-6784-34CBD24078F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3000" contrast="-33000"/>
                      </a14:imgEffect>
                    </a14:imgLayer>
                  </a14:imgProps>
                </a:ext>
                <a:ext uri="{28A0092B-C50C-407E-A947-70E740481C1C}">
                  <a14:useLocalDpi xmlns:a14="http://schemas.microsoft.com/office/drawing/2010/main" val="0"/>
                </a:ext>
              </a:extLst>
            </a:blip>
            <a:srcRect l="14173" t="23701" r="16804"/>
            <a:stretch/>
          </p:blipFill>
          <p:spPr bwMode="auto">
            <a:xfrm>
              <a:off x="5558318" y="2013736"/>
              <a:ext cx="3959382" cy="2917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14051C9F-68B5-6AA8-FD6C-869409CFD011}"/>
              </a:ext>
            </a:extLst>
          </p:cNvPr>
          <p:cNvGrpSpPr/>
          <p:nvPr/>
        </p:nvGrpSpPr>
        <p:grpSpPr>
          <a:xfrm>
            <a:off x="97607" y="945222"/>
            <a:ext cx="4756935" cy="4438436"/>
            <a:chOff x="97607" y="945222"/>
            <a:chExt cx="4756935" cy="4438436"/>
          </a:xfrm>
        </p:grpSpPr>
        <p:sp>
          <p:nvSpPr>
            <p:cNvPr id="4" name="Rectangle 3">
              <a:extLst>
                <a:ext uri="{FF2B5EF4-FFF2-40B4-BE49-F238E27FC236}">
                  <a16:creationId xmlns:a16="http://schemas.microsoft.com/office/drawing/2014/main" id="{243CB344-D3D9-2CAA-B3B2-626C9963316B}"/>
                </a:ext>
              </a:extLst>
            </p:cNvPr>
            <p:cNvSpPr/>
            <p:nvPr/>
          </p:nvSpPr>
          <p:spPr>
            <a:xfrm>
              <a:off x="97607" y="945222"/>
              <a:ext cx="4756935" cy="4438436"/>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Ice Cube Png Image - Transparent Ice Cubes Png - 553x500 PNG Download -  PNGkit">
              <a:extLst>
                <a:ext uri="{FF2B5EF4-FFF2-40B4-BE49-F238E27FC236}">
                  <a16:creationId xmlns:a16="http://schemas.microsoft.com/office/drawing/2014/main" id="{EF1D6E51-A73A-020F-8FF8-D05832AC821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Effect>
                        <a14:brightnessContrast bright="3000" contrast="-15000"/>
                      </a14:imgEffect>
                    </a14:imgLayer>
                  </a14:imgProps>
                </a:ext>
                <a:ext uri="{28A0092B-C50C-407E-A947-70E740481C1C}">
                  <a14:useLocalDpi xmlns:a14="http://schemas.microsoft.com/office/drawing/2010/main" val="0"/>
                </a:ext>
              </a:extLst>
            </a:blip>
            <a:srcRect l="25203" t="8083" r="21785" b="10270"/>
            <a:stretch/>
          </p:blipFill>
          <p:spPr bwMode="auto">
            <a:xfrm>
              <a:off x="1839074" y="2707451"/>
              <a:ext cx="1489753" cy="13123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6346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69F6C2-26B1-BC1A-06E0-E1DF035B2FBF}"/>
              </a:ext>
            </a:extLst>
          </p:cNvPr>
          <p:cNvSpPr txBox="1"/>
          <p:nvPr/>
        </p:nvSpPr>
        <p:spPr>
          <a:xfrm rot="16200000">
            <a:off x="-2054833" y="2996059"/>
            <a:ext cx="7119991" cy="1569660"/>
          </a:xfrm>
          <a:prstGeom prst="rect">
            <a:avLst/>
          </a:prstGeom>
          <a:noFill/>
        </p:spPr>
        <p:txBody>
          <a:bodyPr wrap="square" rtlCol="0">
            <a:spAutoFit/>
          </a:bodyPr>
          <a:lstStyle/>
          <a:p>
            <a:pPr algn="ctr"/>
            <a:r>
              <a:rPr lang="en-US" sz="4800" dirty="0"/>
              <a:t>Reversible or Irreversible</a:t>
            </a:r>
          </a:p>
          <a:p>
            <a:pPr algn="ctr"/>
            <a:r>
              <a:rPr lang="en-US" sz="4800" dirty="0"/>
              <a:t>Changes</a:t>
            </a:r>
          </a:p>
        </p:txBody>
      </p:sp>
      <p:sp>
        <p:nvSpPr>
          <p:cNvPr id="5" name="TextBox 4">
            <a:extLst>
              <a:ext uri="{FF2B5EF4-FFF2-40B4-BE49-F238E27FC236}">
                <a16:creationId xmlns:a16="http://schemas.microsoft.com/office/drawing/2014/main" id="{A163DEF2-49BB-15D0-1E4C-B4F39EF13915}"/>
              </a:ext>
            </a:extLst>
          </p:cNvPr>
          <p:cNvSpPr txBox="1"/>
          <p:nvPr/>
        </p:nvSpPr>
        <p:spPr>
          <a:xfrm rot="16200000">
            <a:off x="1340779" y="2590755"/>
            <a:ext cx="4818579" cy="1938479"/>
          </a:xfrm>
          <a:prstGeom prst="rect">
            <a:avLst/>
          </a:prstGeom>
          <a:noFill/>
        </p:spPr>
        <p:txBody>
          <a:bodyPr wrap="square" rtlCol="0">
            <a:spAutoFit/>
          </a:bodyPr>
          <a:lstStyle/>
          <a:p>
            <a:r>
              <a:rPr lang="en-US" sz="2400" dirty="0"/>
              <a:t>Match up the changes.</a:t>
            </a:r>
          </a:p>
          <a:p>
            <a:r>
              <a:rPr lang="en-US" sz="2400" dirty="0"/>
              <a:t>Which change is not like the others?  </a:t>
            </a:r>
          </a:p>
          <a:p>
            <a:pPr marL="461963" indent="-236538">
              <a:buFont typeface="+mj-lt"/>
              <a:buAutoNum type="arabicPeriod"/>
            </a:pPr>
            <a:r>
              <a:rPr lang="en-US" dirty="0"/>
              <a:t>Open that envelope.</a:t>
            </a:r>
          </a:p>
          <a:p>
            <a:pPr marL="461963" indent="-236538">
              <a:buFont typeface="+mj-lt"/>
              <a:buAutoNum type="arabicPeriod"/>
            </a:pPr>
            <a:r>
              <a:rPr lang="en-US" dirty="0"/>
              <a:t>Take out </a:t>
            </a:r>
            <a:r>
              <a:rPr lang="en-US" u="sng" dirty="0"/>
              <a:t>one</a:t>
            </a:r>
            <a:r>
              <a:rPr lang="en-US" dirty="0"/>
              <a:t> piece of paper.</a:t>
            </a:r>
          </a:p>
          <a:p>
            <a:pPr marL="461963" indent="-236538">
              <a:buFont typeface="+mj-lt"/>
              <a:buAutoNum type="arabicPeriod"/>
            </a:pPr>
            <a:r>
              <a:rPr lang="en-US" dirty="0"/>
              <a:t>Fold the paper (follow instructions).</a:t>
            </a:r>
          </a:p>
          <a:p>
            <a:pPr marL="461963" indent="-236538">
              <a:buFont typeface="+mj-lt"/>
              <a:buAutoNum type="arabicPeriod"/>
            </a:pPr>
            <a:r>
              <a:rPr lang="en-US" dirty="0"/>
              <a:t>Reveal the clue.</a:t>
            </a:r>
          </a:p>
        </p:txBody>
      </p:sp>
      <p:sp>
        <p:nvSpPr>
          <p:cNvPr id="8" name="TextBox 7">
            <a:extLst>
              <a:ext uri="{FF2B5EF4-FFF2-40B4-BE49-F238E27FC236}">
                <a16:creationId xmlns:a16="http://schemas.microsoft.com/office/drawing/2014/main" id="{6A3CACFC-CA21-B681-D86E-75E62DDEB9DF}"/>
              </a:ext>
            </a:extLst>
          </p:cNvPr>
          <p:cNvSpPr txBox="1"/>
          <p:nvPr/>
        </p:nvSpPr>
        <p:spPr>
          <a:xfrm rot="16200000">
            <a:off x="2794569" y="2996059"/>
            <a:ext cx="7119991" cy="1569660"/>
          </a:xfrm>
          <a:prstGeom prst="rect">
            <a:avLst/>
          </a:prstGeom>
          <a:noFill/>
        </p:spPr>
        <p:txBody>
          <a:bodyPr wrap="square" rtlCol="0">
            <a:spAutoFit/>
          </a:bodyPr>
          <a:lstStyle/>
          <a:p>
            <a:pPr algn="ctr"/>
            <a:r>
              <a:rPr lang="en-US" sz="4800" dirty="0"/>
              <a:t>Reversible or Irreversible</a:t>
            </a:r>
          </a:p>
          <a:p>
            <a:pPr algn="ctr"/>
            <a:r>
              <a:rPr lang="en-US" sz="4800" dirty="0"/>
              <a:t>Changes</a:t>
            </a:r>
          </a:p>
        </p:txBody>
      </p:sp>
      <p:sp>
        <p:nvSpPr>
          <p:cNvPr id="9" name="TextBox 8">
            <a:extLst>
              <a:ext uri="{FF2B5EF4-FFF2-40B4-BE49-F238E27FC236}">
                <a16:creationId xmlns:a16="http://schemas.microsoft.com/office/drawing/2014/main" id="{3B0334D4-52B4-BE1B-51C4-44F1B240BA36}"/>
              </a:ext>
            </a:extLst>
          </p:cNvPr>
          <p:cNvSpPr txBox="1"/>
          <p:nvPr/>
        </p:nvSpPr>
        <p:spPr>
          <a:xfrm rot="16200000">
            <a:off x="6190181" y="2590755"/>
            <a:ext cx="4818579" cy="1938479"/>
          </a:xfrm>
          <a:prstGeom prst="rect">
            <a:avLst/>
          </a:prstGeom>
          <a:noFill/>
        </p:spPr>
        <p:txBody>
          <a:bodyPr wrap="square" rtlCol="0">
            <a:spAutoFit/>
          </a:bodyPr>
          <a:lstStyle/>
          <a:p>
            <a:r>
              <a:rPr lang="en-US" sz="2400" dirty="0"/>
              <a:t>Match up the changes.</a:t>
            </a:r>
          </a:p>
          <a:p>
            <a:r>
              <a:rPr lang="en-US" sz="2400" dirty="0"/>
              <a:t>Which change is not like the others?  </a:t>
            </a:r>
          </a:p>
          <a:p>
            <a:pPr marL="461963" indent="-236538">
              <a:buFont typeface="+mj-lt"/>
              <a:buAutoNum type="arabicPeriod"/>
            </a:pPr>
            <a:r>
              <a:rPr lang="en-US" dirty="0"/>
              <a:t>Open that envelope.</a:t>
            </a:r>
          </a:p>
          <a:p>
            <a:pPr marL="461963" indent="-236538">
              <a:buFont typeface="+mj-lt"/>
              <a:buAutoNum type="arabicPeriod"/>
            </a:pPr>
            <a:r>
              <a:rPr lang="en-US" dirty="0"/>
              <a:t>Take out </a:t>
            </a:r>
            <a:r>
              <a:rPr lang="en-US" u="sng" dirty="0"/>
              <a:t>one</a:t>
            </a:r>
            <a:r>
              <a:rPr lang="en-US" dirty="0"/>
              <a:t> piece of paper.</a:t>
            </a:r>
          </a:p>
          <a:p>
            <a:pPr marL="461963" indent="-236538">
              <a:buFont typeface="+mj-lt"/>
              <a:buAutoNum type="arabicPeriod"/>
            </a:pPr>
            <a:r>
              <a:rPr lang="en-US" dirty="0"/>
              <a:t>Fold the paper (follow instructions).</a:t>
            </a:r>
          </a:p>
          <a:p>
            <a:pPr marL="461963" indent="-236538">
              <a:buFont typeface="+mj-lt"/>
              <a:buAutoNum type="arabicPeriod"/>
            </a:pPr>
            <a:r>
              <a:rPr lang="en-US" dirty="0"/>
              <a:t>Reveal the clue.</a:t>
            </a:r>
          </a:p>
        </p:txBody>
      </p:sp>
    </p:spTree>
    <p:extLst>
      <p:ext uri="{BB962C8B-B14F-4D97-AF65-F5344CB8AC3E}">
        <p14:creationId xmlns:p14="http://schemas.microsoft.com/office/powerpoint/2010/main" val="10787660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5485</TotalTime>
  <Words>1316</Words>
  <Application>Microsoft Office PowerPoint</Application>
  <PresentationFormat>Custom</PresentationFormat>
  <Paragraphs>172</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Abadi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Nichols</dc:creator>
  <cp:lastModifiedBy>Rachel Nichols</cp:lastModifiedBy>
  <cp:revision>44</cp:revision>
  <cp:lastPrinted>2024-01-16T03:30:32Z</cp:lastPrinted>
  <dcterms:created xsi:type="dcterms:W3CDTF">2024-01-06T22:37:41Z</dcterms:created>
  <dcterms:modified xsi:type="dcterms:W3CDTF">2024-01-16T03:31:04Z</dcterms:modified>
</cp:coreProperties>
</file>